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יש ללחוץ על מנת להזיז את השקופית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יש ללחוץ כדי לערוך את עיצוב ההערות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&lt;כותרת עליונה&gt;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&lt;תאריך/שעה&gt;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&lt;כותרת תחתונה&gt;</a:t>
            </a: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3076A78-5DDC-4D23-9612-90ADEB1B4A61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494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1100" b="0" strike="noStrike" spc="-1">
                <a:latin typeface="Arial"/>
              </a:rPr>
              <a:t>השעון - נולד מתוך צורך אמיתי להתעורר בבוקר (ולא מהנייד)</a:t>
            </a:r>
          </a:p>
          <a:p>
            <a:pPr algn="r" rtl="1">
              <a:lnSpc>
                <a:spcPct val="100000"/>
              </a:lnSpc>
            </a:pPr>
            <a:r>
              <a:rPr lang="en-US" sz="1100" b="0" strike="noStrike" spc="-1">
                <a:latin typeface="Arial"/>
              </a:rPr>
              <a:t>חיבור לסדנת מייקרים</a:t>
            </a:r>
          </a:p>
        </p:txBody>
      </p:sp>
    </p:spTree>
    <p:extLst>
      <p:ext uri="{BB962C8B-B14F-4D97-AF65-F5344CB8AC3E}">
        <p14:creationId xmlns:p14="http://schemas.microsoft.com/office/powerpoint/2010/main" val="64852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1100" b="0" strike="noStrike" spc="-1">
                <a:latin typeface="Arial"/>
              </a:rPr>
              <a:t>השעון - נולד מתוך צורך אמיתי להתעורר בבוקר (ולא מהנייד)</a:t>
            </a:r>
          </a:p>
          <a:p>
            <a:pPr algn="r" rtl="1">
              <a:lnSpc>
                <a:spcPct val="100000"/>
              </a:lnSpc>
            </a:pPr>
            <a:r>
              <a:rPr lang="en-US" sz="1100" b="0" strike="noStrike" spc="-1">
                <a:latin typeface="Arial"/>
              </a:rPr>
              <a:t>חיבור לסדנת מייקרים</a:t>
            </a:r>
          </a:p>
        </p:txBody>
      </p:sp>
    </p:spTree>
    <p:extLst>
      <p:ext uri="{BB962C8B-B14F-4D97-AF65-F5344CB8AC3E}">
        <p14:creationId xmlns:p14="http://schemas.microsoft.com/office/powerpoint/2010/main" val="423409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1100" b="0" strike="noStrike" spc="-1">
                <a:latin typeface="Arial"/>
              </a:rPr>
              <a:t>עבודה מול הקהילה - מפגש עם העולם האמיתי</a:t>
            </a:r>
          </a:p>
        </p:txBody>
      </p:sp>
    </p:spTree>
    <p:extLst>
      <p:ext uri="{BB962C8B-B14F-4D97-AF65-F5344CB8AC3E}">
        <p14:creationId xmlns:p14="http://schemas.microsoft.com/office/powerpoint/2010/main" val="385491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1100" b="0" strike="noStrike" spc="-1">
                <a:latin typeface="Arial"/>
              </a:rPr>
              <a:t>עבודה מול הקהילה - מפגש עם העולם האמיתי</a:t>
            </a:r>
          </a:p>
        </p:txBody>
      </p:sp>
    </p:spTree>
    <p:extLst>
      <p:ext uri="{BB962C8B-B14F-4D97-AF65-F5344CB8AC3E}">
        <p14:creationId xmlns:p14="http://schemas.microsoft.com/office/powerpoint/2010/main" val="334011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1100" b="0" strike="noStrike" spc="-1">
                <a:latin typeface="Arial"/>
              </a:rPr>
              <a:t>לרשום ציטוטים המעידים על הצלחת השינוי</a:t>
            </a:r>
          </a:p>
        </p:txBody>
      </p:sp>
    </p:spTree>
    <p:extLst>
      <p:ext uri="{BB962C8B-B14F-4D97-AF65-F5344CB8AC3E}">
        <p14:creationId xmlns:p14="http://schemas.microsoft.com/office/powerpoint/2010/main" val="406285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lstStyle/>
          <a:p>
            <a:r>
              <a:rPr lang="en-US" sz="5200" b="0" strike="noStrike" spc="-1">
                <a:solidFill>
                  <a:srgbClr val="000000"/>
                </a:solidFill>
                <a:latin typeface="Arial"/>
              </a:rPr>
              <a:t>יש ללחוץ כדי לערוך את עיצוב טקסט הכותרת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B9F1F97A-9157-477A-BC43-514A789314A3}" type="slidenum">
              <a:rPr lang="en-US" sz="1000" b="0" strike="noStrike" spc="-1">
                <a:solidFill>
                  <a:srgbClr val="595959"/>
                </a:solidFill>
                <a:latin typeface="Arial"/>
                <a:cs typeface="Arial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יש ללחוץ כדי לערוך את עיצוב מתאר הכותרת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רמת מתאר שניה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רמת מתאר שלישית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רמת מתאר רביעית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רמת מתאר חמישית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רמת מתאר שישית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רמת מתאר שביעית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יש ללחוץ כדי לערוך את עיצוב טקסט הכותרת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יש ללחוץ כדי לערוך את עיצוב מתאר הכותרת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רמת מתאר שניה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רמת מתאר שלישית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רמת מתאר רביעית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רמת מתאר חמישית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רמת מתאר שישית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רמת מתאר שביעית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B681FA32-9296-4E74-9C0D-214241743937}" type="slidenum">
              <a:rPr lang="en-US" sz="1000" b="0" strike="noStrike" spc="-1">
                <a:solidFill>
                  <a:srgbClr val="595959"/>
                </a:solidFill>
                <a:latin typeface="Arial"/>
                <a:cs typeface="Arial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3157560" y="3829320"/>
            <a:ext cx="5850720" cy="850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 algn="ctr" rtl="1">
              <a:lnSpc>
                <a:spcPct val="100000"/>
              </a:lnSpc>
            </a:pPr>
            <a:r>
              <a:rPr lang="en-US" sz="4800" b="0" strike="noStrike" spc="-1">
                <a:solidFill>
                  <a:srgbClr val="000000"/>
                </a:solidFill>
                <a:latin typeface="Suez One"/>
                <a:cs typeface="Suez One"/>
              </a:rPr>
              <a:t>מצרף במדעים - חט"ב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2559240" y="4506120"/>
            <a:ext cx="69793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 rtl="1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Suez One"/>
                <a:cs typeface="Suez One"/>
              </a:rPr>
              <a:t>שקמה, נאוה, גלית ואורן - הרב תחומי עמק חרוד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558000" y="15588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קורס</a:t>
            </a:r>
            <a:r>
              <a:rPr lang="en-US" sz="2800" b="0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טכנולוגיה</a:t>
            </a:r>
            <a:r>
              <a:rPr lang="en-US" sz="2800" b="0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תוצרי</a:t>
            </a:r>
            <a:r>
              <a:rPr lang="en-US" sz="2800" b="0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Suez One"/>
                <a:cs typeface="Suez One"/>
              </a:rPr>
              <a:t>למידה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Suez One"/>
                <a:cs typeface="Suez One"/>
              </a:rPr>
              <a:t>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Google Shape;119;p22"/>
          <p:cNvPicPr/>
          <p:nvPr/>
        </p:nvPicPr>
        <p:blipFill>
          <a:blip r:embed="rId4"/>
          <a:stretch/>
        </p:blipFill>
        <p:spPr>
          <a:xfrm>
            <a:off x="1636920" y="1591200"/>
            <a:ext cx="5984280" cy="3366360"/>
          </a:xfrm>
          <a:prstGeom prst="rect">
            <a:avLst/>
          </a:prstGeom>
          <a:ln w="2844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3" name="TextShape 2"/>
          <p:cNvSpPr txBox="1"/>
          <p:nvPr/>
        </p:nvSpPr>
        <p:spPr>
          <a:xfrm>
            <a:off x="1870200" y="769680"/>
            <a:ext cx="7208280" cy="121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15000"/>
              </a:lnSpc>
            </a:pPr>
            <a:r>
              <a:rPr lang="en-US" sz="2400" b="1" strike="noStrike" spc="-1" dirty="0" err="1" smtClean="0">
                <a:solidFill>
                  <a:srgbClr val="000000"/>
                </a:solidFill>
                <a:latin typeface="David Libre"/>
                <a:cs typeface="David Libre"/>
              </a:rPr>
              <a:t>המשימה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:</a:t>
            </a:r>
            <a:r>
              <a:rPr lang="he-IL" sz="2400" b="1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David Libre"/>
                <a:cs typeface="David Libre"/>
              </a:rPr>
              <a:t>לבנות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מוצר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טכנולוגי</a:t>
            </a:r>
            <a:r>
              <a:rPr lang="en-US" sz="24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"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שיעיר</a:t>
            </a:r>
            <a:r>
              <a:rPr lang="en-US" sz="24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אותנו</a:t>
            </a:r>
            <a:r>
              <a:rPr lang="en-US" sz="24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בבוקר</a:t>
            </a:r>
            <a:r>
              <a:rPr lang="en-US" sz="24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".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r" rtl="1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lang="en-US" sz="24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התוצאה</a:t>
            </a:r>
            <a:r>
              <a:rPr lang="en-US" sz="24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311760" y="14040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Suez One"/>
                <a:cs typeface="Suez One"/>
              </a:rPr>
              <a:t>תוצרי למידה </a:t>
            </a:r>
            <a:r>
              <a:rPr lang="en-US" sz="2800" b="0" strike="noStrike" spc="-1">
                <a:solidFill>
                  <a:srgbClr val="595959"/>
                </a:solidFill>
                <a:latin typeface="Suez One"/>
                <a:cs typeface="Suez One"/>
              </a:rPr>
              <a:t>כימיה</a:t>
            </a:r>
            <a:r>
              <a:rPr lang="en-US" sz="2800" b="0" strike="noStrike" spc="-1">
                <a:solidFill>
                  <a:srgbClr val="000000"/>
                </a:solidFill>
                <a:latin typeface="Suez One"/>
                <a:cs typeface="Suez One"/>
              </a:rPr>
              <a:t>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4806360" y="1079280"/>
            <a:ext cx="40255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2400" b="1" strike="noStrike" spc="-1" dirty="0" err="1" smtClean="0">
                <a:solidFill>
                  <a:srgbClr val="000000"/>
                </a:solidFill>
                <a:latin typeface="David Libre"/>
                <a:cs typeface="David Libre"/>
              </a:rPr>
              <a:t>המשימה</a:t>
            </a:r>
            <a:r>
              <a:rPr lang="he-IL" sz="2400" b="1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r" rtl="1">
              <a:lnSpc>
                <a:spcPct val="100000"/>
              </a:lnSpc>
              <a:spcBef>
                <a:spcPts val="1599"/>
              </a:spcBef>
            </a:pP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יצירת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קטלוג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של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חברה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להפקת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r" rtl="1">
              <a:lnSpc>
                <a:spcPct val="100000"/>
              </a:lnSpc>
              <a:spcBef>
                <a:spcPts val="1599"/>
              </a:spcBef>
            </a:pP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הפעלות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ימי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הולדת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במדעים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r" rtl="1">
              <a:lnSpc>
                <a:spcPct val="100000"/>
              </a:lnSpc>
              <a:spcBef>
                <a:spcPts val="1599"/>
              </a:spcBef>
            </a:pPr>
            <a:endParaRPr lang="en-US" sz="700" b="0" strike="noStrike" spc="-1" dirty="0">
              <a:solidFill>
                <a:srgbClr val="000000"/>
              </a:solidFill>
              <a:latin typeface="Arial"/>
            </a:endParaRPr>
          </a:p>
          <a:p>
            <a:pPr algn="r" rtl="1">
              <a:lnSpc>
                <a:spcPct val="100000"/>
              </a:lnSpc>
              <a:spcBef>
                <a:spcPts val="1599"/>
              </a:spcBef>
            </a:pPr>
            <a:r>
              <a:rPr lang="en-US" sz="18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קישור</a:t>
            </a:r>
            <a:r>
              <a:rPr lang="en-US" sz="18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לקטלוג</a:t>
            </a:r>
            <a:r>
              <a:rPr lang="en-US" sz="18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: </a:t>
            </a:r>
            <a:r>
              <a:rPr lang="en-US" sz="1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https://www.flipsnack.com/emekharod/-.html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r" rtl="1">
              <a:lnSpc>
                <a:spcPct val="100000"/>
              </a:lnSpc>
              <a:spcBef>
                <a:spcPts val="1599"/>
              </a:spcBef>
            </a:pP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r" rtl="1">
              <a:lnSpc>
                <a:spcPct val="100000"/>
              </a:lnSpc>
              <a:spcBef>
                <a:spcPts val="1599"/>
              </a:spcBef>
            </a:pP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r" rtl="1">
              <a:lnSpc>
                <a:spcPct val="100000"/>
              </a:lnSpc>
              <a:spcAft>
                <a:spcPts val="1599"/>
              </a:spcAft>
            </a:pP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Google Shape;126;p23"/>
          <p:cNvPicPr/>
          <p:nvPr/>
        </p:nvPicPr>
        <p:blipFill>
          <a:blip r:embed="rId4"/>
          <a:stretch/>
        </p:blipFill>
        <p:spPr>
          <a:xfrm>
            <a:off x="102240" y="1134000"/>
            <a:ext cx="4703760" cy="3527640"/>
          </a:xfrm>
          <a:prstGeom prst="rect">
            <a:avLst/>
          </a:prstGeom>
          <a:ln w="28440">
            <a:solidFill>
              <a:schemeClr val="bg1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11760" y="1587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תוצרי</a:t>
            </a:r>
            <a:r>
              <a:rPr lang="en-US" sz="2800" b="0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למידה</a:t>
            </a:r>
            <a:r>
              <a:rPr lang="en-US" sz="2800" b="0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Suez One"/>
                <a:cs typeface="Suez One"/>
              </a:rPr>
              <a:t>כימיה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Suez One"/>
                <a:cs typeface="Suez One"/>
              </a:rPr>
              <a:t>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5718960" y="731520"/>
            <a:ext cx="3255120" cy="2166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15000"/>
              </a:lnSpc>
              <a:spcBef>
                <a:spcPts val="15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David Libre"/>
                <a:cs typeface="David Libre"/>
              </a:rPr>
              <a:t>פעילויות הדגמה של חברת ההפעלות </a:t>
            </a:r>
            <a:r>
              <a:t/>
            </a:r>
            <a:br/>
            <a:r>
              <a:rPr lang="en-US" sz="2400" b="0" strike="noStrike" spc="-1">
                <a:solidFill>
                  <a:srgbClr val="000000"/>
                </a:solidFill>
                <a:latin typeface="David Libre"/>
                <a:cs typeface="David Libre"/>
              </a:rPr>
              <a:t>התקיימו בגני הילדים </a:t>
            </a:r>
            <a:r>
              <a:t/>
            </a:r>
            <a:br/>
            <a:r>
              <a:rPr lang="en-US" sz="2400" b="0" strike="noStrike" spc="-1">
                <a:solidFill>
                  <a:srgbClr val="000000"/>
                </a:solidFill>
                <a:latin typeface="David Libre"/>
                <a:cs typeface="David Libre"/>
              </a:rPr>
              <a:t>של עין חרוד.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Google Shape;133;p24"/>
          <p:cNvPicPr/>
          <p:nvPr/>
        </p:nvPicPr>
        <p:blipFill>
          <a:blip r:embed="rId4"/>
          <a:srcRect l="13060"/>
          <a:stretch/>
        </p:blipFill>
        <p:spPr>
          <a:xfrm>
            <a:off x="169200" y="295200"/>
            <a:ext cx="2855880" cy="4174920"/>
          </a:xfrm>
          <a:prstGeom prst="rect">
            <a:avLst/>
          </a:prstGeom>
          <a:ln w="28440">
            <a:solidFill>
              <a:srgbClr val="FFFFFF"/>
            </a:solidFill>
            <a:miter/>
          </a:ln>
          <a:effectLst>
            <a:outerShdw blurRad="6500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0" name="Google Shape;134;p24"/>
          <p:cNvPicPr/>
          <p:nvPr/>
        </p:nvPicPr>
        <p:blipFill>
          <a:blip r:embed="rId5"/>
          <a:stretch/>
        </p:blipFill>
        <p:spPr>
          <a:xfrm>
            <a:off x="3341520" y="1167480"/>
            <a:ext cx="2663640" cy="3302280"/>
          </a:xfrm>
          <a:prstGeom prst="rect">
            <a:avLst/>
          </a:prstGeom>
          <a:ln w="28440">
            <a:solidFill>
              <a:srgbClr val="FFFFFF"/>
            </a:solidFill>
            <a:miter/>
          </a:ln>
          <a:effectLst>
            <a:outerShdw blurRad="6500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-173880" y="42228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Suez One"/>
                <a:cs typeface="Suez One"/>
              </a:rPr>
              <a:t>ציטוטי תלמידים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-83520" y="116388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00000"/>
              </a:lnSpc>
              <a:spcBef>
                <a:spcPts val="1599"/>
              </a:spcBef>
            </a:pPr>
            <a:r>
              <a:rPr lang="en-US" sz="32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"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אפשר</a:t>
            </a:r>
            <a:r>
              <a:rPr lang="en-US" sz="32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להישאר</a:t>
            </a:r>
            <a:r>
              <a:rPr lang="en-US" sz="32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בקורס</a:t>
            </a:r>
            <a:r>
              <a:rPr lang="en-US" sz="32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הזה</a:t>
            </a:r>
            <a:r>
              <a:rPr lang="en-US" sz="32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כל</a:t>
            </a:r>
            <a:r>
              <a:rPr lang="en-US" sz="32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David Libre"/>
                <a:cs typeface="David Libre"/>
              </a:rPr>
              <a:t>השנה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"?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r" rtl="1">
              <a:lnSpc>
                <a:spcPct val="100000"/>
              </a:lnSpc>
              <a:spcBef>
                <a:spcPts val="1599"/>
              </a:spcBef>
            </a:pPr>
            <a:r>
              <a:rPr lang="en-US" sz="32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"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למה</a:t>
            </a:r>
            <a:r>
              <a:rPr lang="en-US" sz="32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אנחנו</a:t>
            </a:r>
            <a:r>
              <a:rPr lang="en-US" sz="32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לא</a:t>
            </a:r>
            <a:r>
              <a:rPr lang="en-US" sz="32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לומדים</a:t>
            </a:r>
            <a:r>
              <a:rPr lang="en-US" sz="32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יותר</a:t>
            </a:r>
            <a:r>
              <a:rPr lang="en-US" sz="32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שעות</a:t>
            </a:r>
            <a:r>
              <a:rPr lang="en-US" sz="32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מדעים</a:t>
            </a:r>
            <a:r>
              <a:rPr lang="en-US" sz="32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"?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r" rtl="1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Suez One"/>
                <a:cs typeface="Suez One"/>
              </a:rPr>
              <a:t>דילמות ושאלות בלתי פתורות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200" indent="-387000" algn="r" rtl="1">
              <a:lnSpc>
                <a:spcPct val="150000"/>
              </a:lnSpc>
              <a:buClr>
                <a:srgbClr val="C00000"/>
              </a:buClr>
              <a:buFont typeface="David Libre"/>
              <a:buChar char="●"/>
            </a:pPr>
            <a:r>
              <a:rPr lang="en-US" sz="24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מיצ"ב</a:t>
            </a:r>
            <a:r>
              <a:rPr lang="en-US" sz="24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במדעים</a:t>
            </a:r>
            <a:r>
              <a:rPr lang="en-US" sz="24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-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David Libre"/>
                <a:cs typeface="David Libre"/>
              </a:rPr>
              <a:t>אין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מענה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להספק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החומר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הנדרש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על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מנת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להצליח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במיצ"ב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87000" algn="r" rtl="1">
              <a:lnSpc>
                <a:spcPct val="150000"/>
              </a:lnSpc>
              <a:buClr>
                <a:srgbClr val="C00000"/>
              </a:buClr>
              <a:buFont typeface="David Libre"/>
              <a:buChar char="●"/>
            </a:pPr>
            <a:r>
              <a:rPr lang="en-US" sz="24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עבודת</a:t>
            </a:r>
            <a:r>
              <a:rPr lang="en-US" sz="24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1" strike="noStrike" spc="-1" dirty="0" err="1" smtClean="0">
                <a:solidFill>
                  <a:srgbClr val="000000"/>
                </a:solidFill>
                <a:latin typeface="David Libre"/>
                <a:cs typeface="David Libre"/>
              </a:rPr>
              <a:t>צוות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-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עדיין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יש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תלות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בכל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קורס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במורה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המפתח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.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שיקולי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מערכת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במידה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ומורה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מתחלף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,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0" y="131351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2800" b="0" strike="noStrike" spc="-1" dirty="0" err="1" smtClean="0">
                <a:solidFill>
                  <a:srgbClr val="000000"/>
                </a:solidFill>
                <a:latin typeface="Suez One"/>
                <a:cs typeface="Suez One"/>
              </a:rPr>
              <a:t>המוטיבציה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Suez One"/>
                <a:cs typeface="Suez One"/>
              </a:rPr>
              <a:t>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0" y="763920"/>
            <a:ext cx="903060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527040" indent="-456840" algn="r" rtl="1">
              <a:lnSpc>
                <a:spcPct val="150000"/>
              </a:lnSpc>
              <a:buClr>
                <a:srgbClr val="595959"/>
              </a:buClr>
              <a:buFont typeface="Arial"/>
              <a:buAutoNum type="arabicPeriod"/>
            </a:pP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תוכנית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הלימודים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במדעים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בכיתה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ח</a:t>
            </a:r>
            <a:r>
              <a:rPr lang="he-IL" sz="2500" b="0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'</a:t>
            </a:r>
            <a:r>
              <a:rPr lang="en-US" sz="2500" b="0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 –</a:t>
            </a:r>
            <a:r>
              <a:rPr lang="en-US" sz="2500" b="0" strike="noStrike" spc="-1" dirty="0" err="1" smtClean="0">
                <a:solidFill>
                  <a:srgbClr val="000000"/>
                </a:solidFill>
                <a:latin typeface="David Libre"/>
                <a:cs typeface="David Libre"/>
              </a:rPr>
              <a:t>תכנית</a:t>
            </a:r>
            <a:r>
              <a:rPr lang="en-US" sz="2500" b="0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רב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תחומית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527040" indent="-456840" algn="r" rtl="1">
              <a:lnSpc>
                <a:spcPct val="100000"/>
              </a:lnSpc>
              <a:buClr>
                <a:srgbClr val="595959"/>
              </a:buClr>
              <a:buFont typeface="Arial"/>
              <a:buAutoNum type="arabicPeriod"/>
            </a:pP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תהליכי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שינוי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הפועלים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בבית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הספר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מתוך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רצון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ליצור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למידה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משמעותית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.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527040" indent="-456840" algn="r" rtl="1">
              <a:lnSpc>
                <a:spcPct val="150000"/>
              </a:lnSpc>
              <a:buClr>
                <a:srgbClr val="595959"/>
              </a:buClr>
              <a:buFont typeface="Arial"/>
              <a:buAutoNum type="arabicPeriod"/>
            </a:pP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מרכז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היזמות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 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0720" y="440693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הרעיון</a:t>
            </a:r>
            <a:r>
              <a:rPr lang="en-US" sz="2800" b="1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1" strike="noStrike" spc="-1" dirty="0" err="1" smtClean="0">
                <a:solidFill>
                  <a:srgbClr val="000000"/>
                </a:solidFill>
                <a:latin typeface="Suez One"/>
                <a:cs typeface="Suez One"/>
              </a:rPr>
              <a:t>הארגוני-פדגוגי</a:t>
            </a:r>
            <a:r>
              <a:rPr lang="he-IL" sz="2800" b="1" spc="-1" dirty="0" smtClean="0">
                <a:solidFill>
                  <a:srgbClr val="000000"/>
                </a:solidFill>
                <a:latin typeface="Suez One"/>
                <a:cs typeface="Suez One"/>
              </a:rPr>
              <a:t>: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חלוקת</a:t>
            </a:r>
            <a:r>
              <a:rPr lang="en-US" sz="2800" b="1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השנה</a:t>
            </a:r>
            <a:r>
              <a:rPr lang="en-US" sz="2800" b="1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לשלישים</a:t>
            </a:r>
            <a:r>
              <a:rPr b="1" dirty="0"/>
              <a:t/>
            </a:r>
            <a:br>
              <a:rPr b="1" dirty="0"/>
            </a:br>
            <a:r>
              <a:rPr b="1" dirty="0"/>
              <a:t/>
            </a:r>
            <a:br>
              <a:rPr b="1" dirty="0"/>
            </a:br>
            <a:endParaRPr lang="en-US" sz="28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-90311" y="1182426"/>
            <a:ext cx="8970840" cy="2881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200" indent="-387000" algn="r" rtl="1">
              <a:lnSpc>
                <a:spcPct val="115000"/>
              </a:lnSpc>
              <a:spcBef>
                <a:spcPts val="1599"/>
              </a:spcBef>
              <a:buClr>
                <a:srgbClr val="990000"/>
              </a:buClr>
              <a:buFont typeface="David Libre"/>
              <a:buChar char="●"/>
            </a:pPr>
            <a:r>
              <a:rPr lang="en-US" sz="25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שליש</a:t>
            </a:r>
            <a:r>
              <a:rPr lang="en-US" sz="25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ראשון</a:t>
            </a:r>
            <a:r>
              <a:rPr lang="en-US" sz="25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: 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לימודי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מבואות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87000" algn="r" rtl="1">
              <a:lnSpc>
                <a:spcPct val="115000"/>
              </a:lnSpc>
              <a:spcBef>
                <a:spcPts val="1599"/>
              </a:spcBef>
              <a:buClr>
                <a:srgbClr val="990000"/>
              </a:buClr>
              <a:buFont typeface="David Libre"/>
              <a:buChar char="●"/>
            </a:pPr>
            <a:r>
              <a:rPr lang="en-US" sz="25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שליש</a:t>
            </a:r>
            <a:r>
              <a:rPr lang="en-US" sz="25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שני</a:t>
            </a:r>
            <a:r>
              <a:rPr lang="en-US" sz="25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: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קורסי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בחירה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-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סבב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ראשון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87000" algn="r" rtl="1">
              <a:lnSpc>
                <a:spcPct val="115000"/>
              </a:lnSpc>
              <a:spcBef>
                <a:spcPts val="1599"/>
              </a:spcBef>
              <a:buClr>
                <a:srgbClr val="990000"/>
              </a:buClr>
              <a:buFont typeface="David Libre"/>
              <a:buChar char="●"/>
            </a:pPr>
            <a:r>
              <a:rPr lang="en-US" sz="25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שליש</a:t>
            </a:r>
            <a:r>
              <a:rPr lang="en-US" sz="25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אחרון</a:t>
            </a:r>
            <a:r>
              <a:rPr lang="en-US" sz="25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: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קורסי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בחירה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-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סבב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שני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69840" algn="r" rtl="1">
              <a:lnSpc>
                <a:spcPct val="115000"/>
              </a:lnSpc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840" algn="r" rtl="1">
              <a:lnSpc>
                <a:spcPct val="115000"/>
              </a:lnSpc>
            </a:pPr>
            <a:r>
              <a:rPr lang="en-US" sz="25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הבחירה</a:t>
            </a:r>
            <a:r>
              <a:rPr lang="en-US" sz="25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מתוך</a:t>
            </a:r>
            <a:r>
              <a:rPr lang="en-US" sz="25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: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אקולוגיה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פיזיולוגיה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של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האדם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כימיה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וטכנולוגיה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960280" y="218520"/>
            <a:ext cx="6183360" cy="57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Suez One"/>
                <a:cs typeface="Suez One"/>
              </a:rPr>
              <a:t>"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קורס</a:t>
            </a:r>
            <a:r>
              <a:rPr lang="en-US" sz="2800" b="1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1" strike="noStrike" spc="-1" dirty="0" err="1" smtClean="0">
                <a:solidFill>
                  <a:srgbClr val="000000"/>
                </a:solidFill>
                <a:latin typeface="Suez One"/>
                <a:cs typeface="Suez One"/>
              </a:rPr>
              <a:t>בפיזיולוגיה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Suez One"/>
                <a:cs typeface="Suez One"/>
              </a:rPr>
              <a:t>- "</a:t>
            </a:r>
            <a:r>
              <a:rPr lang="he-IL" sz="2800" b="1" strike="noStrike" spc="-1" dirty="0" smtClean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1" strike="noStrike" spc="-1" dirty="0" err="1" smtClean="0">
                <a:solidFill>
                  <a:srgbClr val="000000"/>
                </a:solidFill>
                <a:latin typeface="Suez One"/>
                <a:cs typeface="Suez One"/>
              </a:rPr>
              <a:t>לבריאות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מכל</a:t>
            </a:r>
            <a:r>
              <a:rPr lang="en-US" sz="2800" b="1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הלב</a:t>
            </a:r>
            <a:r>
              <a:rPr lang="en-US" sz="2800" b="1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endParaRPr lang="en-US" sz="2800" b="1" strike="noStrike" spc="-1" dirty="0"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-45000" y="734760"/>
            <a:ext cx="88657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15000"/>
              </a:lnSpc>
            </a:pP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בקורס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למדו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הילדים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על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מערכות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בגוף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האדם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: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algn="r" rtl="1">
              <a:lnSpc>
                <a:spcPct val="115000"/>
              </a:lnSpc>
            </a:pP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מערכת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ההובלה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מערכת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הנשימה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ומערכת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העיכול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-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כל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מערכת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לוותה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במעבדה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מסכמת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.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algn="r" rtl="1">
              <a:lnSpc>
                <a:spcPct val="115000"/>
              </a:lnSpc>
            </a:pP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תוצרי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סיום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הקורס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-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algn="r" rtl="1">
              <a:lnSpc>
                <a:spcPct val="115000"/>
              </a:lnSpc>
            </a:pP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התלמידים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הגרילו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בעיה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פיזיולגית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חקרו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אותה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ולבסוף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יצרו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ערכת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בריאות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"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המקלה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"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על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הבעיה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.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algn="r" rtl="1">
              <a:lnSpc>
                <a:spcPct val="115000"/>
              </a:lnSpc>
            </a:pP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לדוגמא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: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סוכרת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הפרעות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קשב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וריכוז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יתר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לחץ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דם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ועוד</a:t>
            </a:r>
            <a:r>
              <a:rPr lang="en-US" sz="25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algn="r" rtl="1">
              <a:lnSpc>
                <a:spcPct val="115000"/>
              </a:lnSpc>
            </a:pP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891400" y="230400"/>
            <a:ext cx="286524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תוצרי</a:t>
            </a:r>
            <a:r>
              <a:rPr lang="en-US" sz="2800" b="0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Suez One"/>
                <a:cs typeface="Suez One"/>
              </a:rPr>
              <a:t>למידה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Suez One"/>
                <a:cs typeface="Suez One"/>
              </a:rPr>
              <a:t>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Google Shape;79;p17"/>
          <p:cNvPicPr/>
          <p:nvPr/>
        </p:nvPicPr>
        <p:blipFill>
          <a:blip r:embed="rId3"/>
          <a:srcRect l="5131" t="2529" r="-5131" b="22885"/>
          <a:stretch/>
        </p:blipFill>
        <p:spPr>
          <a:xfrm>
            <a:off x="619920" y="898920"/>
            <a:ext cx="5042160" cy="2685600"/>
          </a:xfrm>
          <a:prstGeom prst="rect">
            <a:avLst/>
          </a:prstGeom>
          <a:ln>
            <a:noFill/>
          </a:ln>
        </p:spPr>
      </p:pic>
      <p:pic>
        <p:nvPicPr>
          <p:cNvPr id="94" name="Google Shape;80;p17"/>
          <p:cNvPicPr/>
          <p:nvPr/>
        </p:nvPicPr>
        <p:blipFill>
          <a:blip r:embed="rId4"/>
          <a:srcRect b="13786"/>
          <a:stretch/>
        </p:blipFill>
        <p:spPr>
          <a:xfrm>
            <a:off x="5891400" y="892800"/>
            <a:ext cx="2865240" cy="269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11760" y="30960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תוצרי</a:t>
            </a:r>
            <a:r>
              <a:rPr lang="en-US" sz="2800" b="0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Suez One"/>
                <a:cs typeface="Suez One"/>
              </a:rPr>
              <a:t>למידה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Suez One"/>
                <a:cs typeface="Suez One"/>
              </a:rPr>
              <a:t>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Google Shape;86;p18"/>
          <p:cNvPicPr/>
          <p:nvPr/>
        </p:nvPicPr>
        <p:blipFill>
          <a:blip r:embed="rId3"/>
          <a:srcRect t="13824" b="17175"/>
          <a:stretch/>
        </p:blipFill>
        <p:spPr>
          <a:xfrm>
            <a:off x="2974680" y="1052640"/>
            <a:ext cx="3256560" cy="2241720"/>
          </a:xfrm>
          <a:prstGeom prst="rect">
            <a:avLst/>
          </a:prstGeom>
          <a:ln>
            <a:noFill/>
          </a:ln>
        </p:spPr>
      </p:pic>
      <p:pic>
        <p:nvPicPr>
          <p:cNvPr id="97" name="Google Shape;87;p18"/>
          <p:cNvPicPr/>
          <p:nvPr/>
        </p:nvPicPr>
        <p:blipFill>
          <a:blip r:embed="rId4"/>
          <a:stretch/>
        </p:blipFill>
        <p:spPr>
          <a:xfrm>
            <a:off x="32400" y="1052640"/>
            <a:ext cx="2750040" cy="3820680"/>
          </a:xfrm>
          <a:prstGeom prst="rect">
            <a:avLst/>
          </a:prstGeom>
          <a:ln>
            <a:noFill/>
          </a:ln>
        </p:spPr>
      </p:pic>
      <p:pic>
        <p:nvPicPr>
          <p:cNvPr id="98" name="Google Shape;88;p18"/>
          <p:cNvPicPr/>
          <p:nvPr/>
        </p:nvPicPr>
        <p:blipFill>
          <a:blip r:embed="rId5"/>
          <a:stretch/>
        </p:blipFill>
        <p:spPr>
          <a:xfrm>
            <a:off x="6457320" y="1052640"/>
            <a:ext cx="2330640" cy="224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79440" y="41112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תוצרי</a:t>
            </a:r>
            <a:r>
              <a:rPr lang="en-US" sz="2800" b="0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Suez One"/>
                <a:cs typeface="Suez One"/>
              </a:rPr>
              <a:t>למידה</a:t>
            </a:r>
            <a:r>
              <a:rPr lang="he-IL" sz="2800" b="0" strike="noStrike" spc="-1" dirty="0" smtClean="0">
                <a:solidFill>
                  <a:srgbClr val="000000"/>
                </a:solidFill>
                <a:latin typeface="Suez One"/>
                <a:cs typeface="Suez One"/>
              </a:rPr>
              <a:t>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Google Shape;95;p19"/>
          <p:cNvPicPr/>
          <p:nvPr/>
        </p:nvPicPr>
        <p:blipFill>
          <a:blip r:embed="rId3"/>
          <a:srcRect l="10230" t="12790" r="59647" b="11879"/>
          <a:stretch/>
        </p:blipFill>
        <p:spPr>
          <a:xfrm>
            <a:off x="0" y="33840"/>
            <a:ext cx="4774680" cy="5056920"/>
          </a:xfrm>
          <a:prstGeom prst="rect">
            <a:avLst/>
          </a:prstGeom>
          <a:ln w="2844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1" name="TextShape 2"/>
          <p:cNvSpPr txBox="1"/>
          <p:nvPr/>
        </p:nvSpPr>
        <p:spPr>
          <a:xfrm>
            <a:off x="4955760" y="983880"/>
            <a:ext cx="3943800" cy="1680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בקורס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אקולוגיה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עקבו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התלמידים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אחר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איזור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מסויים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he-IL" sz="2400" b="0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(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David Libre"/>
                <a:cs typeface="David Libre"/>
              </a:rPr>
              <a:t>גבעת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"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קומי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",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ליד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בית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David Libre"/>
                <a:cs typeface="David Libre"/>
              </a:rPr>
              <a:t>הספר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(</a:t>
            </a:r>
            <a:r>
              <a:rPr lang="he-IL" sz="2400" b="0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David Libre"/>
                <a:cs typeface="David Libre"/>
              </a:rPr>
              <a:t>והוציאו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מידעון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על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החקר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81680" y="20952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תוצרי</a:t>
            </a:r>
            <a:r>
              <a:rPr lang="en-US" sz="2800" b="0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Suez One"/>
                <a:cs typeface="Suez One"/>
              </a:rPr>
              <a:t>למידה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Suez One"/>
                <a:cs typeface="Suez One"/>
              </a:rPr>
              <a:t>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5366880" y="878400"/>
            <a:ext cx="3635280" cy="1834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15000"/>
              </a:lnSpc>
            </a:pP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קורס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David Libre"/>
                <a:cs typeface="David Libre"/>
              </a:rPr>
              <a:t>אקולוגיה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:</a:t>
            </a:r>
          </a:p>
          <a:p>
            <a:pPr algn="r" rtl="1">
              <a:lnSpc>
                <a:spcPct val="115000"/>
              </a:lnSpc>
            </a:pPr>
            <a:r>
              <a:rPr lang="en-US" sz="2400" b="0" strike="noStrike" spc="-1" dirty="0" err="1" smtClean="0">
                <a:solidFill>
                  <a:srgbClr val="000000"/>
                </a:solidFill>
                <a:latin typeface="David Libre"/>
                <a:cs typeface="David Libre"/>
              </a:rPr>
              <a:t>התלמידים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נחשפו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לבע"ח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שבאיזור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וחקרו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את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התאמות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בעלי-החיים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בעזרת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פוחלצים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Google Shape;102;p20"/>
          <p:cNvPicPr/>
          <p:nvPr/>
        </p:nvPicPr>
        <p:blipFill>
          <a:blip r:embed="rId3"/>
          <a:stretch/>
        </p:blipFill>
        <p:spPr>
          <a:xfrm>
            <a:off x="174600" y="209520"/>
            <a:ext cx="2599560" cy="2599560"/>
          </a:xfrm>
          <a:prstGeom prst="rect">
            <a:avLst/>
          </a:prstGeom>
          <a:ln>
            <a:noFill/>
          </a:ln>
        </p:spPr>
      </p:pic>
      <p:pic>
        <p:nvPicPr>
          <p:cNvPr id="105" name="Google Shape;103;p20"/>
          <p:cNvPicPr/>
          <p:nvPr/>
        </p:nvPicPr>
        <p:blipFill>
          <a:blip r:embed="rId4"/>
          <a:stretch/>
        </p:blipFill>
        <p:spPr>
          <a:xfrm>
            <a:off x="174600" y="2952360"/>
            <a:ext cx="2599560" cy="1777320"/>
          </a:xfrm>
          <a:prstGeom prst="rect">
            <a:avLst/>
          </a:prstGeom>
          <a:ln>
            <a:noFill/>
          </a:ln>
        </p:spPr>
      </p:pic>
      <p:pic>
        <p:nvPicPr>
          <p:cNvPr id="106" name="Google Shape;104;p20"/>
          <p:cNvPicPr/>
          <p:nvPr/>
        </p:nvPicPr>
        <p:blipFill>
          <a:blip r:embed="rId5"/>
          <a:stretch/>
        </p:blipFill>
        <p:spPr>
          <a:xfrm>
            <a:off x="2988360" y="209520"/>
            <a:ext cx="2378160" cy="317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58000" y="10224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קורס</a:t>
            </a:r>
            <a:r>
              <a:rPr lang="en-US" sz="2800" b="0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טכנולוגיה</a:t>
            </a:r>
            <a:r>
              <a:rPr lang="en-US" sz="2800" b="0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Suez One"/>
                <a:cs typeface="Suez One"/>
              </a:rPr>
              <a:t>תוצרי</a:t>
            </a:r>
            <a:r>
              <a:rPr lang="en-US" sz="2800" b="0" strike="noStrike" spc="-1" dirty="0">
                <a:solidFill>
                  <a:srgbClr val="000000"/>
                </a:solidFill>
                <a:latin typeface="Suez One"/>
                <a:cs typeface="Suez One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Suez One"/>
                <a:cs typeface="Suez One"/>
              </a:rPr>
              <a:t>למידה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Suez One"/>
                <a:cs typeface="Suez One"/>
              </a:rPr>
              <a:t>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870200" y="637920"/>
            <a:ext cx="7208280" cy="121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 rtl="1">
              <a:lnSpc>
                <a:spcPct val="115000"/>
              </a:lnSpc>
            </a:pPr>
            <a:r>
              <a:rPr lang="en-US" sz="2400" b="1" strike="noStrike" spc="-1" dirty="0" err="1" smtClean="0">
                <a:solidFill>
                  <a:srgbClr val="000000"/>
                </a:solidFill>
                <a:latin typeface="David Libre"/>
                <a:cs typeface="David Libre"/>
              </a:rPr>
              <a:t>המשימה</a:t>
            </a:r>
            <a:r>
              <a:rPr lang="he-IL" sz="2400" b="1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: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David Libre"/>
                <a:cs typeface="David Libre"/>
              </a:rPr>
              <a:t>לבנות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מוצר</a:t>
            </a:r>
            <a:r>
              <a:rPr lang="en-US" sz="2400" b="0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טכנולוגי</a:t>
            </a:r>
            <a:r>
              <a:rPr lang="en-US" sz="24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"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שיעיר</a:t>
            </a:r>
            <a:r>
              <a:rPr lang="en-US" sz="24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אותנו</a:t>
            </a:r>
            <a:r>
              <a:rPr lang="en-US" sz="24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בבוקר</a:t>
            </a:r>
            <a:r>
              <a:rPr lang="en-US" sz="24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".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r" rtl="1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lang="en-US" sz="2400" b="1" strike="noStrike" spc="-1" dirty="0" err="1">
                <a:solidFill>
                  <a:srgbClr val="000000"/>
                </a:solidFill>
                <a:latin typeface="David Libre"/>
                <a:cs typeface="David Libre"/>
              </a:rPr>
              <a:t>התוצאה</a:t>
            </a:r>
            <a:r>
              <a:rPr lang="en-US" sz="2400" b="1" strike="noStrike" spc="-1" dirty="0">
                <a:solidFill>
                  <a:srgbClr val="000000"/>
                </a:solidFill>
                <a:latin typeface="David Libre"/>
                <a:cs typeface="David Libre"/>
              </a:rPr>
              <a:t>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Google Shape;111;p21"/>
          <p:cNvPicPr/>
          <p:nvPr/>
        </p:nvPicPr>
        <p:blipFill>
          <a:blip r:embed="rId4"/>
          <a:srcRect l="19646" r="34479"/>
          <a:stretch/>
        </p:blipFill>
        <p:spPr>
          <a:xfrm>
            <a:off x="180720" y="1365840"/>
            <a:ext cx="3047760" cy="3709440"/>
          </a:xfrm>
          <a:prstGeom prst="rect">
            <a:avLst/>
          </a:prstGeom>
          <a:ln w="2844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0" name="Google Shape;112;p21"/>
          <p:cNvPicPr/>
          <p:nvPr/>
        </p:nvPicPr>
        <p:blipFill>
          <a:blip r:embed="rId5"/>
          <a:stretch/>
        </p:blipFill>
        <p:spPr>
          <a:xfrm>
            <a:off x="3416760" y="1365840"/>
            <a:ext cx="4214160" cy="2381760"/>
          </a:xfrm>
          <a:prstGeom prst="rect">
            <a:avLst/>
          </a:prstGeom>
          <a:ln w="2844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358</Words>
  <Application>Microsoft Office PowerPoint</Application>
  <PresentationFormat>‫הצגה על המסך (16:9)</PresentationFormat>
  <Paragraphs>55</Paragraphs>
  <Slides>14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14</vt:i4>
      </vt:variant>
    </vt:vector>
  </HeadingPairs>
  <TitlesOfParts>
    <vt:vector size="23" baseType="lpstr">
      <vt:lpstr>Arial</vt:lpstr>
      <vt:lpstr>David Libre</vt:lpstr>
      <vt:lpstr>DejaVu Sans</vt:lpstr>
      <vt:lpstr>Suez One</vt:lpstr>
      <vt:lpstr>Symbol</vt:lpstr>
      <vt:lpstr>Times New Roman</vt:lpstr>
      <vt:lpstr>Wingdings</vt:lpstr>
      <vt:lpstr>Office Theme</vt:lpstr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מצרף במדעים - חט"ב</dc:title>
  <dc:subject/>
  <dc:creator>hp</dc:creator>
  <dc:description/>
  <cp:lastModifiedBy>‏‏משתמש Windows</cp:lastModifiedBy>
  <cp:revision>8</cp:revision>
  <dcterms:modified xsi:type="dcterms:W3CDTF">2019-04-10T20:30:24Z</dcterms:modified>
  <dc:language>he-IL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