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8"/>
  </p:notesMasterIdLst>
  <p:sldIdLst>
    <p:sldId id="271" r:id="rId2"/>
    <p:sldId id="257" r:id="rId3"/>
    <p:sldId id="258" r:id="rId4"/>
    <p:sldId id="263" r:id="rId5"/>
    <p:sldId id="264" r:id="rId6"/>
    <p:sldId id="265" r:id="rId7"/>
    <p:sldId id="266" r:id="rId8"/>
    <p:sldId id="275" r:id="rId9"/>
    <p:sldId id="272" r:id="rId10"/>
    <p:sldId id="267" r:id="rId11"/>
    <p:sldId id="273" r:id="rId12"/>
    <p:sldId id="268" r:id="rId13"/>
    <p:sldId id="269" r:id="rId14"/>
    <p:sldId id="274" r:id="rId15"/>
    <p:sldId id="276" r:id="rId16"/>
    <p:sldId id="270" r:id="rId1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81986" autoAdjust="0"/>
  </p:normalViewPr>
  <p:slideViewPr>
    <p:cSldViewPr snapToGrid="0">
      <p:cViewPr>
        <p:scale>
          <a:sx n="50" d="100"/>
          <a:sy n="50" d="100"/>
        </p:scale>
        <p:origin x="-120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5" d="100"/>
          <a:sy n="45" d="100"/>
        </p:scale>
        <p:origin x="-2740"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7085A-D38D-4B47-8A5E-DCE2C7220C8D}" type="datetimeFigureOut">
              <a:rPr lang="x-none" smtClean="0"/>
              <a:t>4/5/2020</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CA50A-119F-483B-AC59-4C2427DEBA3F}" type="slidenum">
              <a:rPr lang="x-none" smtClean="0"/>
              <a:t>‹#›</a:t>
            </a:fld>
            <a:endParaRPr lang="x-none"/>
          </a:p>
        </p:txBody>
      </p:sp>
    </p:spTree>
    <p:extLst>
      <p:ext uri="{BB962C8B-B14F-4D97-AF65-F5344CB8AC3E}">
        <p14:creationId xmlns:p14="http://schemas.microsoft.com/office/powerpoint/2010/main" val="380496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F7CCA50A-119F-483B-AC59-4C2427DEBA3F}" type="slidenum">
              <a:rPr lang="x-none" smtClean="0"/>
              <a:t>1</a:t>
            </a:fld>
            <a:endParaRPr lang="x-none"/>
          </a:p>
        </p:txBody>
      </p:sp>
    </p:spTree>
    <p:extLst>
      <p:ext uri="{BB962C8B-B14F-4D97-AF65-F5344CB8AC3E}">
        <p14:creationId xmlns:p14="http://schemas.microsoft.com/office/powerpoint/2010/main" val="218132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CA50A-119F-483B-AC59-4C2427DEBA3F}" type="slidenum">
              <a:rPr lang="x-none" smtClean="0"/>
              <a:t>15</a:t>
            </a:fld>
            <a:endParaRPr lang="x-none"/>
          </a:p>
        </p:txBody>
      </p:sp>
    </p:spTree>
    <p:extLst>
      <p:ext uri="{BB962C8B-B14F-4D97-AF65-F5344CB8AC3E}">
        <p14:creationId xmlns:p14="http://schemas.microsoft.com/office/powerpoint/2010/main" val="187652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F7CCA50A-119F-483B-AC59-4C2427DEBA3F}" type="slidenum">
              <a:rPr lang="x-none" smtClean="0"/>
              <a:t>2</a:t>
            </a:fld>
            <a:endParaRPr lang="x-none"/>
          </a:p>
        </p:txBody>
      </p:sp>
    </p:spTree>
    <p:extLst>
      <p:ext uri="{BB962C8B-B14F-4D97-AF65-F5344CB8AC3E}">
        <p14:creationId xmlns:p14="http://schemas.microsoft.com/office/powerpoint/2010/main" val="100064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F7CCA50A-119F-483B-AC59-4C2427DEBA3F}" type="slidenum">
              <a:rPr lang="x-none" smtClean="0"/>
              <a:t>3</a:t>
            </a:fld>
            <a:endParaRPr lang="x-none"/>
          </a:p>
        </p:txBody>
      </p:sp>
    </p:spTree>
    <p:extLst>
      <p:ext uri="{BB962C8B-B14F-4D97-AF65-F5344CB8AC3E}">
        <p14:creationId xmlns:p14="http://schemas.microsoft.com/office/powerpoint/2010/main" val="327848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להקריא קטע קצר מהמשורר</a:t>
            </a:r>
            <a:endParaRPr lang="en-US" dirty="0"/>
          </a:p>
        </p:txBody>
      </p:sp>
      <p:sp>
        <p:nvSpPr>
          <p:cNvPr id="4" name="Slide Number Placeholder 3"/>
          <p:cNvSpPr>
            <a:spLocks noGrp="1"/>
          </p:cNvSpPr>
          <p:nvPr>
            <p:ph type="sldNum" sz="quarter" idx="10"/>
          </p:nvPr>
        </p:nvSpPr>
        <p:spPr/>
        <p:txBody>
          <a:bodyPr/>
          <a:lstStyle/>
          <a:p>
            <a:fld id="{F7CCA50A-119F-483B-AC59-4C2427DEBA3F}" type="slidenum">
              <a:rPr lang="x-none" smtClean="0"/>
              <a:t>6</a:t>
            </a:fld>
            <a:endParaRPr lang="x-none"/>
          </a:p>
        </p:txBody>
      </p:sp>
    </p:spTree>
    <p:extLst>
      <p:ext uri="{BB962C8B-B14F-4D97-AF65-F5344CB8AC3E}">
        <p14:creationId xmlns:p14="http://schemas.microsoft.com/office/powerpoint/2010/main" val="2083004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CA50A-119F-483B-AC59-4C2427DEBA3F}" type="slidenum">
              <a:rPr lang="x-none" smtClean="0"/>
              <a:t>10</a:t>
            </a:fld>
            <a:endParaRPr lang="x-none"/>
          </a:p>
        </p:txBody>
      </p:sp>
    </p:spTree>
    <p:extLst>
      <p:ext uri="{BB962C8B-B14F-4D97-AF65-F5344CB8AC3E}">
        <p14:creationId xmlns:p14="http://schemas.microsoft.com/office/powerpoint/2010/main" val="99566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CA50A-119F-483B-AC59-4C2427DEBA3F}" type="slidenum">
              <a:rPr lang="x-none" smtClean="0"/>
              <a:t>11</a:t>
            </a:fld>
            <a:endParaRPr lang="x-none"/>
          </a:p>
        </p:txBody>
      </p:sp>
    </p:spTree>
    <p:extLst>
      <p:ext uri="{BB962C8B-B14F-4D97-AF65-F5344CB8AC3E}">
        <p14:creationId xmlns:p14="http://schemas.microsoft.com/office/powerpoint/2010/main" val="228727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smtClean="0"/>
          </a:p>
        </p:txBody>
      </p:sp>
      <p:sp>
        <p:nvSpPr>
          <p:cNvPr id="4" name="Slide Number Placeholder 3"/>
          <p:cNvSpPr>
            <a:spLocks noGrp="1"/>
          </p:cNvSpPr>
          <p:nvPr>
            <p:ph type="sldNum" sz="quarter" idx="10"/>
          </p:nvPr>
        </p:nvSpPr>
        <p:spPr/>
        <p:txBody>
          <a:bodyPr/>
          <a:lstStyle/>
          <a:p>
            <a:fld id="{F7CCA50A-119F-483B-AC59-4C2427DEBA3F}" type="slidenum">
              <a:rPr lang="x-none" smtClean="0"/>
              <a:t>12</a:t>
            </a:fld>
            <a:endParaRPr lang="x-none"/>
          </a:p>
        </p:txBody>
      </p:sp>
    </p:spTree>
    <p:extLst>
      <p:ext uri="{BB962C8B-B14F-4D97-AF65-F5344CB8AC3E}">
        <p14:creationId xmlns:p14="http://schemas.microsoft.com/office/powerpoint/2010/main" val="887325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CA50A-119F-483B-AC59-4C2427DEBA3F}" type="slidenum">
              <a:rPr lang="x-none" smtClean="0"/>
              <a:t>13</a:t>
            </a:fld>
            <a:endParaRPr lang="x-none"/>
          </a:p>
        </p:txBody>
      </p:sp>
    </p:spTree>
    <p:extLst>
      <p:ext uri="{BB962C8B-B14F-4D97-AF65-F5344CB8AC3E}">
        <p14:creationId xmlns:p14="http://schemas.microsoft.com/office/powerpoint/2010/main" val="445525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CA50A-119F-483B-AC59-4C2427DEBA3F}" type="slidenum">
              <a:rPr lang="x-none" smtClean="0"/>
              <a:t>14</a:t>
            </a:fld>
            <a:endParaRPr lang="x-none"/>
          </a:p>
        </p:txBody>
      </p:sp>
    </p:spTree>
    <p:extLst>
      <p:ext uri="{BB962C8B-B14F-4D97-AF65-F5344CB8AC3E}">
        <p14:creationId xmlns:p14="http://schemas.microsoft.com/office/powerpoint/2010/main" val="642111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with image">
    <p:spTree>
      <p:nvGrpSpPr>
        <p:cNvPr id="1" name=""/>
        <p:cNvGrpSpPr/>
        <p:nvPr/>
      </p:nvGrpSpPr>
      <p:grpSpPr>
        <a:xfrm>
          <a:off x="0" y="0"/>
          <a:ext cx="0" cy="0"/>
          <a:chOff x="0" y="0"/>
          <a:chExt cx="0" cy="0"/>
        </a:xfrm>
      </p:grpSpPr>
      <p:pic>
        <p:nvPicPr>
          <p:cNvPr id="14" name="Picture 13" descr="A picture containing food, shirt&#10;&#10;Description automatically generated">
            <a:extLst>
              <a:ext uri="{FF2B5EF4-FFF2-40B4-BE49-F238E27FC236}">
                <a16:creationId xmlns:a16="http://schemas.microsoft.com/office/drawing/2014/main" xmlns="" id="{71D29B66-B4AF-4143-86EA-CE0ED20794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352" y="2753384"/>
            <a:ext cx="11540647" cy="4054512"/>
          </a:xfrm>
          <a:prstGeom prst="rect">
            <a:avLst/>
          </a:prstGeom>
        </p:spPr>
      </p:pic>
      <p:sp>
        <p:nvSpPr>
          <p:cNvPr id="4" name="Title 1">
            <a:extLst>
              <a:ext uri="{FF2B5EF4-FFF2-40B4-BE49-F238E27FC236}">
                <a16:creationId xmlns:a16="http://schemas.microsoft.com/office/drawing/2014/main" xmlns="" id="{D547AD71-9CA9-4753-92AA-1D8526DCDA1F}"/>
              </a:ext>
            </a:extLst>
          </p:cNvPr>
          <p:cNvSpPr>
            <a:spLocks noGrp="1"/>
          </p:cNvSpPr>
          <p:nvPr>
            <p:ph type="ctrTitle" hasCustomPrompt="1"/>
          </p:nvPr>
        </p:nvSpPr>
        <p:spPr>
          <a:xfrm>
            <a:off x="1524000" y="811492"/>
            <a:ext cx="9144000" cy="2019390"/>
          </a:xfrm>
          <a:prstGeom prst="rect">
            <a:avLst/>
          </a:prstGeom>
        </p:spPr>
        <p:txBody>
          <a:bodyPr anchor="t"/>
          <a:lstStyle>
            <a:lvl1pPr algn="ctr">
              <a:defRPr sz="6000" b="1" kern="600" baseline="0">
                <a:solidFill>
                  <a:schemeClr val="tx2"/>
                </a:solidFill>
              </a:defRPr>
            </a:lvl1pPr>
          </a:lstStyle>
          <a:p>
            <a:r>
              <a:rPr lang="he-IL" dirty="0"/>
              <a:t>כותרת המצגת</a:t>
            </a:r>
            <a:endParaRPr lang="x-none" dirty="0"/>
          </a:p>
        </p:txBody>
      </p:sp>
    </p:spTree>
    <p:extLst>
      <p:ext uri="{BB962C8B-B14F-4D97-AF65-F5344CB8AC3E}">
        <p14:creationId xmlns:p14="http://schemas.microsoft.com/office/powerpoint/2010/main" val="300689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0F8E4-7449-487C-8FFF-544520B5089A}"/>
              </a:ext>
            </a:extLst>
          </p:cNvPr>
          <p:cNvSpPr>
            <a:spLocks noGrp="1"/>
          </p:cNvSpPr>
          <p:nvPr>
            <p:ph type="ctrTitle" hasCustomPrompt="1"/>
          </p:nvPr>
        </p:nvSpPr>
        <p:spPr>
          <a:xfrm>
            <a:off x="1524000" y="811492"/>
            <a:ext cx="9144000" cy="2019390"/>
          </a:xfrm>
          <a:prstGeom prst="rect">
            <a:avLst/>
          </a:prstGeom>
        </p:spPr>
        <p:txBody>
          <a:bodyPr anchor="t"/>
          <a:lstStyle>
            <a:lvl1pPr algn="ctr">
              <a:defRPr sz="6000" b="1" kern="600" baseline="0">
                <a:solidFill>
                  <a:schemeClr val="tx2"/>
                </a:solidFill>
              </a:defRPr>
            </a:lvl1pPr>
          </a:lstStyle>
          <a:p>
            <a:r>
              <a:rPr lang="he-IL" dirty="0"/>
              <a:t>כותרת המצגת</a:t>
            </a:r>
            <a:endParaRPr lang="x-none" dirty="0"/>
          </a:p>
        </p:txBody>
      </p:sp>
      <p:pic>
        <p:nvPicPr>
          <p:cNvPr id="4" name="Picture 3">
            <a:extLst>
              <a:ext uri="{FF2B5EF4-FFF2-40B4-BE49-F238E27FC236}">
                <a16:creationId xmlns:a16="http://schemas.microsoft.com/office/drawing/2014/main" xmlns="" id="{8214C740-5819-4B03-8334-9CA1745291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2263" y="3429000"/>
            <a:ext cx="4452317" cy="3112717"/>
          </a:xfrm>
          <a:prstGeom prst="rect">
            <a:avLst/>
          </a:prstGeom>
        </p:spPr>
      </p:pic>
    </p:spTree>
    <p:extLst>
      <p:ext uri="{BB962C8B-B14F-4D97-AF65-F5344CB8AC3E}">
        <p14:creationId xmlns:p14="http://schemas.microsoft.com/office/powerpoint/2010/main" val="123147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with wa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44C4400-8D12-46BE-8A73-704C14CA1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6000" y="6442697"/>
            <a:ext cx="5400000" cy="365199"/>
          </a:xfrm>
          <a:prstGeom prst="rect">
            <a:avLst/>
          </a:prstGeom>
        </p:spPr>
      </p:pic>
      <p:cxnSp>
        <p:nvCxnSpPr>
          <p:cNvPr id="11" name="Straight Connector 10">
            <a:extLst>
              <a:ext uri="{FF2B5EF4-FFF2-40B4-BE49-F238E27FC236}">
                <a16:creationId xmlns:a16="http://schemas.microsoft.com/office/drawing/2014/main" xmlns="" id="{FBA3A1BB-CEE5-4A23-A3B0-520E6D80D2FE}"/>
              </a:ext>
            </a:extLst>
          </p:cNvPr>
          <p:cNvCxnSpPr/>
          <p:nvPr userDrawn="1"/>
        </p:nvCxnSpPr>
        <p:spPr>
          <a:xfrm>
            <a:off x="463463" y="6442697"/>
            <a:ext cx="11398685" cy="0"/>
          </a:xfrm>
          <a:prstGeom prst="line">
            <a:avLst/>
          </a:prstGeom>
          <a:ln w="3175">
            <a:solidFill>
              <a:schemeClr val="accent6"/>
            </a:solidFill>
            <a:prstDash val="dash"/>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xmlns="" id="{71E127E2-9C6B-4BE1-923D-AAAD3D4382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56" y="-25052"/>
            <a:ext cx="2112218" cy="6858000"/>
          </a:xfrm>
          <a:prstGeom prst="rect">
            <a:avLst/>
          </a:prstGeom>
        </p:spPr>
      </p:pic>
      <p:sp>
        <p:nvSpPr>
          <p:cNvPr id="14" name="Title 1">
            <a:extLst>
              <a:ext uri="{FF2B5EF4-FFF2-40B4-BE49-F238E27FC236}">
                <a16:creationId xmlns:a16="http://schemas.microsoft.com/office/drawing/2014/main" xmlns="" id="{4B9AFD75-6740-43AC-947C-606780C0E472}"/>
              </a:ext>
            </a:extLst>
          </p:cNvPr>
          <p:cNvSpPr>
            <a:spLocks noGrp="1"/>
          </p:cNvSpPr>
          <p:nvPr>
            <p:ph type="title"/>
          </p:nvPr>
        </p:nvSpPr>
        <p:spPr>
          <a:xfrm>
            <a:off x="838200" y="365126"/>
            <a:ext cx="10515600" cy="874952"/>
          </a:xfrm>
        </p:spPr>
        <p:txBody>
          <a:bodyPr>
            <a:normAutofit/>
          </a:bodyPr>
          <a:lstStyle>
            <a:lvl1pPr>
              <a:defRPr sz="4000"/>
            </a:lvl1pPr>
          </a:lstStyle>
          <a:p>
            <a:r>
              <a:rPr lang="en-US" smtClean="0"/>
              <a:t>Click to edit Master title style</a:t>
            </a:r>
            <a:endParaRPr lang="x-none" dirty="0"/>
          </a:p>
        </p:txBody>
      </p:sp>
      <p:sp>
        <p:nvSpPr>
          <p:cNvPr id="15" name="Content Placeholder 2">
            <a:extLst>
              <a:ext uri="{FF2B5EF4-FFF2-40B4-BE49-F238E27FC236}">
                <a16:creationId xmlns:a16="http://schemas.microsoft.com/office/drawing/2014/main" xmlns="" id="{C845A1B5-C93B-4C06-BADC-45EE8D8F2DEF}"/>
              </a:ext>
            </a:extLst>
          </p:cNvPr>
          <p:cNvSpPr>
            <a:spLocks noGrp="1"/>
          </p:cNvSpPr>
          <p:nvPr>
            <p:ph idx="1"/>
          </p:nvPr>
        </p:nvSpPr>
        <p:spPr>
          <a:xfrm>
            <a:off x="838200" y="1412266"/>
            <a:ext cx="10515600" cy="48507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553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lai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44C4400-8D12-46BE-8A73-704C14CA1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6000" y="6442697"/>
            <a:ext cx="5400000" cy="365199"/>
          </a:xfrm>
          <a:prstGeom prst="rect">
            <a:avLst/>
          </a:prstGeom>
        </p:spPr>
      </p:pic>
      <p:cxnSp>
        <p:nvCxnSpPr>
          <p:cNvPr id="11" name="Straight Connector 10">
            <a:extLst>
              <a:ext uri="{FF2B5EF4-FFF2-40B4-BE49-F238E27FC236}">
                <a16:creationId xmlns:a16="http://schemas.microsoft.com/office/drawing/2014/main" xmlns="" id="{FBA3A1BB-CEE5-4A23-A3B0-520E6D80D2FE}"/>
              </a:ext>
            </a:extLst>
          </p:cNvPr>
          <p:cNvCxnSpPr/>
          <p:nvPr userDrawn="1"/>
        </p:nvCxnSpPr>
        <p:spPr>
          <a:xfrm>
            <a:off x="463463" y="6442697"/>
            <a:ext cx="11398685" cy="0"/>
          </a:xfrm>
          <a:prstGeom prst="line">
            <a:avLst/>
          </a:prstGeom>
          <a:ln w="3175">
            <a:solidFill>
              <a:schemeClr val="accent6"/>
            </a:solidFill>
            <a:prstDash val="dash"/>
          </a:ln>
        </p:spPr>
        <p:style>
          <a:lnRef idx="1">
            <a:schemeClr val="dk1"/>
          </a:lnRef>
          <a:fillRef idx="0">
            <a:schemeClr val="dk1"/>
          </a:fillRef>
          <a:effectRef idx="0">
            <a:schemeClr val="dk1"/>
          </a:effectRef>
          <a:fontRef idx="minor">
            <a:schemeClr val="tx1"/>
          </a:fontRef>
        </p:style>
      </p:cxnSp>
      <p:sp>
        <p:nvSpPr>
          <p:cNvPr id="13" name="Title 1">
            <a:extLst>
              <a:ext uri="{FF2B5EF4-FFF2-40B4-BE49-F238E27FC236}">
                <a16:creationId xmlns:a16="http://schemas.microsoft.com/office/drawing/2014/main" xmlns="" id="{87750DD7-0F59-4791-BA51-84A3D57EF5A8}"/>
              </a:ext>
            </a:extLst>
          </p:cNvPr>
          <p:cNvSpPr>
            <a:spLocks noGrp="1"/>
          </p:cNvSpPr>
          <p:nvPr>
            <p:ph type="title"/>
          </p:nvPr>
        </p:nvSpPr>
        <p:spPr>
          <a:xfrm>
            <a:off x="838200" y="365126"/>
            <a:ext cx="10515600" cy="874952"/>
          </a:xfrm>
        </p:spPr>
        <p:txBody>
          <a:bodyPr>
            <a:normAutofit/>
          </a:bodyPr>
          <a:lstStyle>
            <a:lvl1pPr>
              <a:defRPr sz="4000"/>
            </a:lvl1pPr>
          </a:lstStyle>
          <a:p>
            <a:r>
              <a:rPr lang="en-US" smtClean="0"/>
              <a:t>Click to edit Master title style</a:t>
            </a:r>
            <a:endParaRPr lang="x-none" dirty="0"/>
          </a:p>
        </p:txBody>
      </p:sp>
      <p:sp>
        <p:nvSpPr>
          <p:cNvPr id="14" name="Content Placeholder 2">
            <a:extLst>
              <a:ext uri="{FF2B5EF4-FFF2-40B4-BE49-F238E27FC236}">
                <a16:creationId xmlns:a16="http://schemas.microsoft.com/office/drawing/2014/main" xmlns="" id="{F821AFBB-CB31-4FBA-8717-342F5B6C0E6E}"/>
              </a:ext>
            </a:extLst>
          </p:cNvPr>
          <p:cNvSpPr>
            <a:spLocks noGrp="1"/>
          </p:cNvSpPr>
          <p:nvPr>
            <p:ph idx="1"/>
          </p:nvPr>
        </p:nvSpPr>
        <p:spPr>
          <a:xfrm>
            <a:off x="838200" y="1412266"/>
            <a:ext cx="10515600" cy="48507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21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214C740-5819-4B03-8334-9CA1745291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2263" y="3429000"/>
            <a:ext cx="4452317" cy="3112717"/>
          </a:xfrm>
          <a:prstGeom prst="rect">
            <a:avLst/>
          </a:prstGeom>
        </p:spPr>
      </p:pic>
      <p:sp>
        <p:nvSpPr>
          <p:cNvPr id="5" name="Title 1">
            <a:extLst>
              <a:ext uri="{FF2B5EF4-FFF2-40B4-BE49-F238E27FC236}">
                <a16:creationId xmlns:a16="http://schemas.microsoft.com/office/drawing/2014/main" xmlns="" id="{E4B769E7-FD1F-4FAE-94AF-DB1019AA44BF}"/>
              </a:ext>
            </a:extLst>
          </p:cNvPr>
          <p:cNvSpPr>
            <a:spLocks noGrp="1"/>
          </p:cNvSpPr>
          <p:nvPr>
            <p:ph type="ctrTitle" hasCustomPrompt="1"/>
          </p:nvPr>
        </p:nvSpPr>
        <p:spPr>
          <a:xfrm>
            <a:off x="1524000" y="811492"/>
            <a:ext cx="9144000" cy="2019390"/>
          </a:xfrm>
          <a:prstGeom prst="rect">
            <a:avLst/>
          </a:prstGeom>
        </p:spPr>
        <p:txBody>
          <a:bodyPr anchor="t"/>
          <a:lstStyle>
            <a:lvl1pPr algn="ctr">
              <a:defRPr sz="6000" b="1" kern="600" baseline="0">
                <a:solidFill>
                  <a:schemeClr val="tx2"/>
                </a:solidFill>
              </a:defRPr>
            </a:lvl1pPr>
          </a:lstStyle>
          <a:p>
            <a:r>
              <a:rPr lang="he-IL" dirty="0"/>
              <a:t>תודה! או כל טקסט אחר אבל צריך להקליד</a:t>
            </a:r>
            <a:endParaRPr lang="x-none" dirty="0"/>
          </a:p>
        </p:txBody>
      </p:sp>
    </p:spTree>
    <p:extLst>
      <p:ext uri="{BB962C8B-B14F-4D97-AF65-F5344CB8AC3E}">
        <p14:creationId xmlns:p14="http://schemas.microsoft.com/office/powerpoint/2010/main" val="3278510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F0112BD-CCB9-4AF2-BA99-3B0090175A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dirty="0"/>
              <a:t>כותרת</a:t>
            </a:r>
            <a:endParaRPr lang="x-none" dirty="0"/>
          </a:p>
        </p:txBody>
      </p:sp>
      <p:sp>
        <p:nvSpPr>
          <p:cNvPr id="3" name="Text Placeholder 2">
            <a:extLst>
              <a:ext uri="{FF2B5EF4-FFF2-40B4-BE49-F238E27FC236}">
                <a16:creationId xmlns:a16="http://schemas.microsoft.com/office/drawing/2014/main" xmlns="" id="{DA92B2C4-0F18-44C4-A910-10DE507462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dirty="0"/>
              <a:t>רמה ראשונה של נושא</a:t>
            </a:r>
            <a:endParaRPr lang="en-US" dirty="0"/>
          </a:p>
          <a:p>
            <a:pPr lvl="1"/>
            <a:r>
              <a:rPr lang="he-IL" dirty="0"/>
              <a:t>רמה שנייה</a:t>
            </a:r>
            <a:endParaRPr lang="en-US" dirty="0"/>
          </a:p>
          <a:p>
            <a:pPr lvl="2"/>
            <a:r>
              <a:rPr lang="he-IL" dirty="0"/>
              <a:t>רמה שלישית</a:t>
            </a:r>
            <a:endParaRPr lang="en-US" dirty="0"/>
          </a:p>
          <a:p>
            <a:pPr lvl="3"/>
            <a:r>
              <a:rPr lang="he-IL" dirty="0"/>
              <a:t>רמה רביעית</a:t>
            </a:r>
            <a:endParaRPr lang="en-US" dirty="0"/>
          </a:p>
          <a:p>
            <a:pPr lvl="4"/>
            <a:r>
              <a:rPr lang="he-IL" dirty="0"/>
              <a:t>רמה חמישית</a:t>
            </a:r>
            <a:endParaRPr lang="x-none" dirty="0"/>
          </a:p>
        </p:txBody>
      </p:sp>
    </p:spTree>
    <p:extLst>
      <p:ext uri="{BB962C8B-B14F-4D97-AF65-F5344CB8AC3E}">
        <p14:creationId xmlns:p14="http://schemas.microsoft.com/office/powerpoint/2010/main" val="3924704297"/>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7" r:id="rId3"/>
    <p:sldLayoutId id="2147483654" r:id="rId4"/>
    <p:sldLayoutId id="2147483658" r:id="rId5"/>
  </p:sldLayoutIdLst>
  <p:txStyles>
    <p:titleStyle>
      <a:lvl1pPr algn="r" defTabSz="914400" rtl="1" eaLnBrk="1" latinLnBrk="0" hangingPunct="1">
        <a:lnSpc>
          <a:spcPct val="90000"/>
        </a:lnSpc>
        <a:spcBef>
          <a:spcPct val="0"/>
        </a:spcBef>
        <a:buNone/>
        <a:defRPr sz="4800" b="1" kern="1200">
          <a:solidFill>
            <a:schemeClr val="tx2"/>
          </a:solidFill>
          <a:latin typeface="+mj-lt"/>
          <a:ea typeface="+mj-ea"/>
          <a:cs typeface="+mj-cs"/>
        </a:defRPr>
      </a:lvl1pPr>
    </p:titleStyle>
    <p:bodyStyle>
      <a:lvl1pPr marL="228600" indent="-228600" algn="r" defTabSz="914400" rtl="1" eaLnBrk="1" latinLnBrk="0" hangingPunct="1">
        <a:lnSpc>
          <a:spcPct val="15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15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15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15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15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A01238D-1F0A-4C3C-868E-D79CCAE2E107}"/>
              </a:ext>
            </a:extLst>
          </p:cNvPr>
          <p:cNvSpPr txBox="1">
            <a:spLocks/>
          </p:cNvSpPr>
          <p:nvPr/>
        </p:nvSpPr>
        <p:spPr>
          <a:xfrm>
            <a:off x="895926" y="517240"/>
            <a:ext cx="10132291" cy="2535318"/>
          </a:xfrm>
          <a:prstGeom prst="rect">
            <a:avLst/>
          </a:prstGeom>
        </p:spPr>
        <p:txBody>
          <a:bodyPr vert="horz" lIns="91440" tIns="45720" rIns="91440" bIns="45720" rtlCol="0" anchor="t">
            <a:normAutofit fontScale="90000" lnSpcReduction="20000"/>
          </a:bodyPr>
          <a:lstStyle>
            <a:lvl1pPr algn="ctr" defTabSz="914400" rtl="1" eaLnBrk="1" latinLnBrk="0" hangingPunct="1">
              <a:lnSpc>
                <a:spcPct val="90000"/>
              </a:lnSpc>
              <a:spcBef>
                <a:spcPct val="0"/>
              </a:spcBef>
              <a:buNone/>
              <a:defRPr sz="6000" b="1" kern="600" baseline="0">
                <a:solidFill>
                  <a:schemeClr val="tx2"/>
                </a:solidFill>
                <a:latin typeface="+mj-lt"/>
                <a:ea typeface="+mj-ea"/>
                <a:cs typeface="+mj-cs"/>
              </a:defRPr>
            </a:lvl1pPr>
          </a:lstStyle>
          <a:p>
            <a:pPr>
              <a:lnSpc>
                <a:spcPct val="50000"/>
              </a:lnSpc>
            </a:pPr>
            <a:endParaRPr lang="he-IL" sz="6700" dirty="0" smtClean="0"/>
          </a:p>
          <a:p>
            <a:pPr>
              <a:lnSpc>
                <a:spcPct val="50000"/>
              </a:lnSpc>
            </a:pPr>
            <a:r>
              <a:rPr lang="he-IL" sz="6700" dirty="0" smtClean="0"/>
              <a:t>למידה מתנועת החיים</a:t>
            </a:r>
            <a:br>
              <a:rPr lang="he-IL" sz="6700" dirty="0" smtClean="0"/>
            </a:br>
            <a:r>
              <a:rPr lang="he-IL" sz="6700" dirty="0" smtClean="0"/>
              <a:t/>
            </a:r>
            <a:br>
              <a:rPr lang="he-IL" sz="6700" dirty="0" smtClean="0"/>
            </a:br>
            <a:r>
              <a:rPr lang="he-IL" sz="4900" dirty="0" smtClean="0"/>
              <a:t>מבט על למידה דרך הפילוסופיה של </a:t>
            </a:r>
            <a:r>
              <a:rPr lang="he-IL" sz="4900" dirty="0" err="1" smtClean="0"/>
              <a:t>ג'נדלין</a:t>
            </a:r>
            <a:r>
              <a:rPr lang="he-IL" sz="4900" dirty="0" smtClean="0"/>
              <a:t/>
            </a:r>
            <a:br>
              <a:rPr lang="he-IL" sz="4900" dirty="0" smtClean="0"/>
            </a:br>
            <a:endParaRPr lang="he-IL" dirty="0" smtClean="0"/>
          </a:p>
          <a:p>
            <a:pPr>
              <a:lnSpc>
                <a:spcPct val="50000"/>
              </a:lnSpc>
            </a:pPr>
            <a:endParaRPr lang="he-IL" dirty="0"/>
          </a:p>
          <a:p>
            <a:pPr>
              <a:lnSpc>
                <a:spcPct val="50000"/>
              </a:lnSpc>
            </a:pPr>
            <a:r>
              <a:rPr lang="he-IL" dirty="0" smtClean="0">
                <a:solidFill>
                  <a:schemeClr val="accent6">
                    <a:lumMod val="50000"/>
                  </a:schemeClr>
                </a:solidFill>
              </a:rPr>
              <a:t>אורית פרנפס</a:t>
            </a:r>
            <a:r>
              <a:rPr lang="he-IL" dirty="0" smtClean="0"/>
              <a:t/>
            </a:r>
            <a:br>
              <a:rPr lang="he-IL" dirty="0" smtClean="0"/>
            </a:br>
            <a:endParaRPr lang="x-none"/>
          </a:p>
        </p:txBody>
      </p:sp>
    </p:spTree>
    <p:extLst>
      <p:ext uri="{BB962C8B-B14F-4D97-AF65-F5344CB8AC3E}">
        <p14:creationId xmlns:p14="http://schemas.microsoft.com/office/powerpoint/2010/main" val="2316391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he-IL" b="1" dirty="0" smtClean="0"/>
              <a:t>הצעד הבא בלמידה</a:t>
            </a:r>
            <a:r>
              <a:rPr lang="en-US" b="1" dirty="0" smtClean="0"/>
              <a:t> - </a:t>
            </a:r>
            <a:r>
              <a:rPr lang="he-IL" b="1" dirty="0" smtClean="0"/>
              <a:t>תרגול</a:t>
            </a:r>
            <a:endParaRPr lang="en-US"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327" y="1219200"/>
            <a:ext cx="8405091" cy="5235328"/>
          </a:xfrm>
          <a:prstGeom prst="rect">
            <a:avLst/>
          </a:prstGeom>
        </p:spPr>
      </p:pic>
    </p:spTree>
    <p:extLst>
      <p:ext uri="{BB962C8B-B14F-4D97-AF65-F5344CB8AC3E}">
        <p14:creationId xmlns:p14="http://schemas.microsoft.com/office/powerpoint/2010/main" val="3327876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ליווי תהליכי למידה</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3671" y="1126909"/>
            <a:ext cx="7703128" cy="5227708"/>
          </a:xfrm>
        </p:spPr>
      </p:pic>
    </p:spTree>
    <p:extLst>
      <p:ext uri="{BB962C8B-B14F-4D97-AF65-F5344CB8AC3E}">
        <p14:creationId xmlns:p14="http://schemas.microsoft.com/office/powerpoint/2010/main" val="815326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הצעד הבא בלמידה - פעילות לימודית על משולשים</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3693" y="1089890"/>
            <a:ext cx="7532668" cy="5339459"/>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732375" y="-442045"/>
            <a:ext cx="4668117" cy="829887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450" y="1183509"/>
            <a:ext cx="3785823" cy="504776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8907" y="1373333"/>
            <a:ext cx="8418947" cy="4735658"/>
          </a:xfrm>
          <a:prstGeom prst="rect">
            <a:avLst/>
          </a:prstGeom>
        </p:spPr>
      </p:pic>
    </p:spTree>
    <p:extLst>
      <p:ext uri="{BB962C8B-B14F-4D97-AF65-F5344CB8AC3E}">
        <p14:creationId xmlns:p14="http://schemas.microsoft.com/office/powerpoint/2010/main" val="29794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הצעד הבא בלמידה</a:t>
            </a:r>
            <a:r>
              <a:rPr lang="en-US" dirty="0"/>
              <a:t> </a:t>
            </a:r>
            <a:r>
              <a:rPr lang="en-US" dirty="0" smtClean="0"/>
              <a:t>– </a:t>
            </a:r>
            <a:r>
              <a:rPr lang="he-IL" dirty="0" smtClean="0"/>
              <a:t>פעילויות לימודיות על אנרגיה</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633" y="1186625"/>
            <a:ext cx="7041804" cy="52813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361" y="1153331"/>
            <a:ext cx="6958296" cy="521707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429834" y="1929960"/>
            <a:ext cx="4936543" cy="370240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1190" y="1186625"/>
            <a:ext cx="7166638" cy="5373287"/>
          </a:xfrm>
          <a:prstGeom prst="rect">
            <a:avLst/>
          </a:prstGeom>
        </p:spPr>
      </p:pic>
    </p:spTree>
    <p:extLst>
      <p:ext uri="{BB962C8B-B14F-4D97-AF65-F5344CB8AC3E}">
        <p14:creationId xmlns:p14="http://schemas.microsoft.com/office/powerpoint/2010/main" val="342873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חוויה – חשיבה משותפת</a:t>
            </a:r>
            <a:endParaRPr lang="en-US" dirty="0"/>
          </a:p>
        </p:txBody>
      </p:sp>
      <p:sp>
        <p:nvSpPr>
          <p:cNvPr id="3" name="Content Placeholder 2"/>
          <p:cNvSpPr>
            <a:spLocks noGrp="1"/>
          </p:cNvSpPr>
          <p:nvPr>
            <p:ph idx="1"/>
          </p:nvPr>
        </p:nvSpPr>
        <p:spPr>
          <a:xfrm>
            <a:off x="1422400" y="1412266"/>
            <a:ext cx="9365673" cy="4850748"/>
          </a:xfrm>
        </p:spPr>
        <p:txBody>
          <a:bodyPr>
            <a:normAutofit/>
          </a:bodyPr>
          <a:lstStyle/>
          <a:p>
            <a:r>
              <a:rPr lang="he-IL" sz="2400" dirty="0" smtClean="0"/>
              <a:t>מה מניע את התרגול הספונטאני? במה הוא שונה מתרגול בחוברת עבודה, למשל? מה אפשר לעשות כדי שתרגול "בית-ספר" יהיה מתוך תנועת החיים?</a:t>
            </a:r>
          </a:p>
          <a:p>
            <a:r>
              <a:rPr lang="he-IL" sz="2400" dirty="0" smtClean="0"/>
              <a:t>איך להיות עם הילדה וללוות אותה בתהליך שלה, מתוך תנועת החיים שלה?</a:t>
            </a:r>
          </a:p>
          <a:p>
            <a:r>
              <a:rPr lang="he-IL" sz="2400" dirty="0" smtClean="0"/>
              <a:t>למה לפעמים זורמת תנועת החיים בתוך פעילות, ולפעמים לא?</a:t>
            </a:r>
          </a:p>
          <a:p>
            <a:r>
              <a:rPr lang="he-IL" sz="2400" dirty="0" smtClean="0"/>
              <a:t>מה בפעילות מאפשר לילדים לנוע מתוך תנועת החיים שלהם ללא כל "דחיפה מבחוץ"?</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8655" y="1597890"/>
            <a:ext cx="1304915" cy="812800"/>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8694" y="2495770"/>
            <a:ext cx="1280398" cy="8689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2907" y="3438602"/>
            <a:ext cx="1289899" cy="72556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8655" y="4227487"/>
            <a:ext cx="1304915" cy="978686"/>
          </a:xfrm>
          <a:prstGeom prst="rect">
            <a:avLst/>
          </a:prstGeom>
        </p:spPr>
      </p:pic>
    </p:spTree>
    <p:extLst>
      <p:ext uri="{BB962C8B-B14F-4D97-AF65-F5344CB8AC3E}">
        <p14:creationId xmlns:p14="http://schemas.microsoft.com/office/powerpoint/2010/main" val="2532271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רעיונות נוספים</a:t>
            </a:r>
            <a:endParaRPr lang="en-US" dirty="0"/>
          </a:p>
        </p:txBody>
      </p:sp>
      <p:sp>
        <p:nvSpPr>
          <p:cNvPr id="3" name="Content Placeholder 2"/>
          <p:cNvSpPr>
            <a:spLocks noGrp="1"/>
          </p:cNvSpPr>
          <p:nvPr>
            <p:ph idx="1"/>
          </p:nvPr>
        </p:nvSpPr>
        <p:spPr>
          <a:xfrm>
            <a:off x="1690254" y="1412266"/>
            <a:ext cx="9663545" cy="4850748"/>
          </a:xfrm>
        </p:spPr>
        <p:txBody>
          <a:bodyPr>
            <a:normAutofit fontScale="85000" lnSpcReduction="20000"/>
          </a:bodyPr>
          <a:lstStyle/>
          <a:p>
            <a:pPr marL="0" indent="0">
              <a:buNone/>
            </a:pPr>
            <a:r>
              <a:rPr lang="he-IL" b="1" dirty="0" smtClean="0"/>
              <a:t>משמעות מורגשת וידיעה גופנית </a:t>
            </a:r>
            <a:r>
              <a:rPr lang="he-IL" dirty="0" smtClean="0"/>
              <a:t>– </a:t>
            </a:r>
          </a:p>
          <a:p>
            <a:r>
              <a:rPr lang="he-IL" dirty="0" smtClean="0"/>
              <a:t>"ניתן </a:t>
            </a:r>
            <a:r>
              <a:rPr lang="he-IL" dirty="0"/>
              <a:t>לדעת ולהבין את משמעותו של מושג, רק אם "חשים" את המשמעות שלו. אם אין לנו משמעות מורגשת של מושג, אין לנו את המושג כלל – רק "רעש מילולי</a:t>
            </a:r>
            <a:r>
              <a:rPr lang="he-IL" dirty="0" smtClean="0"/>
              <a:t>".</a:t>
            </a:r>
          </a:p>
          <a:p>
            <a:pPr marL="0" indent="0">
              <a:buNone/>
            </a:pPr>
            <a:r>
              <a:rPr lang="he-IL" b="1" dirty="0" smtClean="0"/>
              <a:t>קצה הידיעה </a:t>
            </a:r>
            <a:r>
              <a:rPr lang="he-IL" b="1" dirty="0" err="1" smtClean="0"/>
              <a:t>בציפיה</a:t>
            </a:r>
            <a:r>
              <a:rPr lang="he-IL" b="1" dirty="0" smtClean="0"/>
              <a:t> אל החדש –</a:t>
            </a:r>
          </a:p>
          <a:p>
            <a:r>
              <a:rPr lang="he-IL" dirty="0"/>
              <a:t>שתי דרכים ללמוד, לחשוב, </a:t>
            </a:r>
            <a:r>
              <a:rPr lang="he-IL" dirty="0" smtClean="0"/>
              <a:t>להבין: האחת</a:t>
            </a:r>
            <a:r>
              <a:rPr lang="he-IL" dirty="0"/>
              <a:t>, לארגן מחדש מושגים ישנים </a:t>
            </a:r>
            <a:r>
              <a:rPr lang="he-IL" dirty="0" smtClean="0"/>
              <a:t>ומוכרים. השנייה</a:t>
            </a:r>
            <a:r>
              <a:rPr lang="he-IL" dirty="0"/>
              <a:t>, לעמוד בנקודה שבה אנו תקועים, היכן שמורגשת תחושה שיש שם עוד מה שרוצה להתבטא אבל לא יודע בינתיים איך, לעמוד על הקצה, ולהמתין שהחדש יגיע, זה שמופיע רענן, שלא הופיע מעולם.</a:t>
            </a:r>
          </a:p>
          <a:p>
            <a:pPr marL="0" indent="0">
              <a:buNone/>
            </a:pPr>
            <a:endParaRPr lang="en-US" b="1" dirty="0"/>
          </a:p>
        </p:txBody>
      </p:sp>
    </p:spTree>
    <p:extLst>
      <p:ext uri="{BB962C8B-B14F-4D97-AF65-F5344CB8AC3E}">
        <p14:creationId xmlns:p14="http://schemas.microsoft.com/office/powerpoint/2010/main" val="9825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smtClean="0"/>
              <a:t>תודה על ההשתתפות</a:t>
            </a:r>
            <a:endParaRPr lang="en-US" dirty="0"/>
          </a:p>
        </p:txBody>
      </p:sp>
      <p:sp>
        <p:nvSpPr>
          <p:cNvPr id="3" name="TextBox 2"/>
          <p:cNvSpPr txBox="1"/>
          <p:nvPr/>
        </p:nvSpPr>
        <p:spPr>
          <a:xfrm>
            <a:off x="2355273" y="2041236"/>
            <a:ext cx="7813963" cy="1077218"/>
          </a:xfrm>
          <a:prstGeom prst="rect">
            <a:avLst/>
          </a:prstGeom>
          <a:noFill/>
        </p:spPr>
        <p:txBody>
          <a:bodyPr wrap="square" rtlCol="0">
            <a:spAutoFit/>
          </a:bodyPr>
          <a:lstStyle/>
          <a:p>
            <a:pPr algn="ctr" rtl="1"/>
            <a:r>
              <a:rPr lang="he-IL" sz="3200" dirty="0" smtClean="0">
                <a:solidFill>
                  <a:schemeClr val="accent3">
                    <a:lumMod val="75000"/>
                  </a:schemeClr>
                </a:solidFill>
              </a:rPr>
              <a:t>מוזמנים לבקר באתר "למידה מתנועת החיים"</a:t>
            </a:r>
          </a:p>
          <a:p>
            <a:pPr algn="ctr" rtl="1"/>
            <a:r>
              <a:rPr lang="en-US" sz="3200" dirty="0" smtClean="0">
                <a:solidFill>
                  <a:schemeClr val="accent3">
                    <a:lumMod val="75000"/>
                  </a:schemeClr>
                </a:solidFill>
              </a:rPr>
              <a:t>www.learningimplicit.org</a:t>
            </a:r>
            <a:endParaRPr lang="he-IL" sz="3200" dirty="0" smtClean="0">
              <a:solidFill>
                <a:schemeClr val="accent3">
                  <a:lumMod val="75000"/>
                </a:schemeClr>
              </a:solidFill>
            </a:endParaRPr>
          </a:p>
        </p:txBody>
      </p:sp>
    </p:spTree>
    <p:extLst>
      <p:ext uri="{BB962C8B-B14F-4D97-AF65-F5344CB8AC3E}">
        <p14:creationId xmlns:p14="http://schemas.microsoft.com/office/powerpoint/2010/main" val="4199562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he-IL" dirty="0"/>
              <a:t>פרופ' יוג'ין </a:t>
            </a:r>
            <a:r>
              <a:rPr lang="he-IL" dirty="0" err="1"/>
              <a:t>ג'נדלין</a:t>
            </a:r>
            <a:r>
              <a:rPr lang="he-IL" dirty="0"/>
              <a:t> (1926-2017)</a:t>
            </a:r>
            <a:br>
              <a:rPr lang="he-IL" dirty="0"/>
            </a:br>
            <a:r>
              <a:rPr lang="en-US" dirty="0"/>
              <a:t>Eugene </a:t>
            </a:r>
            <a:r>
              <a:rPr lang="en-US" dirty="0" err="1"/>
              <a:t>Gendlin</a:t>
            </a:r>
            <a:endParaRPr lang="en-US" dirty="0"/>
          </a:p>
        </p:txBody>
      </p:sp>
      <p:sp>
        <p:nvSpPr>
          <p:cNvPr id="3" name="Content Placeholder 2"/>
          <p:cNvSpPr>
            <a:spLocks noGrp="1"/>
          </p:cNvSpPr>
          <p:nvPr>
            <p:ph idx="1"/>
          </p:nvPr>
        </p:nvSpPr>
        <p:spPr>
          <a:xfrm>
            <a:off x="1690255" y="1626264"/>
            <a:ext cx="5892800" cy="4702069"/>
          </a:xfrm>
        </p:spPr>
        <p:txBody>
          <a:bodyPr/>
          <a:lstStyle/>
          <a:p>
            <a:r>
              <a:rPr lang="he-IL" dirty="0"/>
              <a:t>פילוסוף ופסיכותרפיסט מאוניברסיטת שיקאגו. </a:t>
            </a:r>
            <a:endParaRPr lang="en-US" dirty="0" smtClean="0"/>
          </a:p>
          <a:p>
            <a:r>
              <a:rPr lang="he-IL" dirty="0"/>
              <a:t>חקר את הקשר בין </a:t>
            </a:r>
            <a:r>
              <a:rPr lang="he-IL" b="1" dirty="0"/>
              <a:t>שפה ולוגיקה </a:t>
            </a:r>
            <a:r>
              <a:rPr lang="he-IL" dirty="0"/>
              <a:t>לבין </a:t>
            </a:r>
            <a:r>
              <a:rPr lang="he-IL" b="1" dirty="0"/>
              <a:t>חוויה ומשמעות</a:t>
            </a:r>
            <a:r>
              <a:rPr lang="he-IL" dirty="0"/>
              <a:t>. </a:t>
            </a:r>
            <a:endParaRPr lang="en-US" dirty="0"/>
          </a:p>
          <a:p>
            <a:r>
              <a:rPr lang="he-IL" dirty="0" smtClean="0"/>
              <a:t>פיתח </a:t>
            </a:r>
            <a:r>
              <a:rPr lang="he-IL" dirty="0"/>
              <a:t>את שיטת ההתמקדות </a:t>
            </a:r>
            <a:r>
              <a:rPr lang="en-US" dirty="0" smtClean="0"/>
              <a:t>Focusing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673" y="1903355"/>
            <a:ext cx="3592914" cy="3158171"/>
          </a:xfrm>
          <a:prstGeom prst="rect">
            <a:avLst/>
          </a:prstGeom>
        </p:spPr>
      </p:pic>
    </p:spTree>
    <p:extLst>
      <p:ext uri="{BB962C8B-B14F-4D97-AF65-F5344CB8AC3E}">
        <p14:creationId xmlns:p14="http://schemas.microsoft.com/office/powerpoint/2010/main" val="278802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צעד קדימה מתנועת החיים (רעיון ראשון)</a:t>
            </a:r>
            <a:endParaRPr lang="en-US" dirty="0"/>
          </a:p>
        </p:txBody>
      </p:sp>
      <p:sp>
        <p:nvSpPr>
          <p:cNvPr id="3" name="Content Placeholder 2"/>
          <p:cNvSpPr>
            <a:spLocks noGrp="1"/>
          </p:cNvSpPr>
          <p:nvPr>
            <p:ph idx="1"/>
          </p:nvPr>
        </p:nvSpPr>
        <p:spPr>
          <a:xfrm>
            <a:off x="1560944" y="1412266"/>
            <a:ext cx="9792855" cy="4850748"/>
          </a:xfrm>
        </p:spPr>
        <p:txBody>
          <a:bodyPr/>
          <a:lstStyle/>
          <a:p>
            <a:r>
              <a:rPr lang="he-IL" b="1" dirty="0"/>
              <a:t>תנועת החיים</a:t>
            </a:r>
            <a:r>
              <a:rPr lang="he-IL" dirty="0"/>
              <a:t> </a:t>
            </a:r>
            <a:r>
              <a:rPr lang="en-US" b="1" dirty="0"/>
              <a:t>implying)</a:t>
            </a:r>
            <a:r>
              <a:rPr lang="he-IL" b="1" dirty="0"/>
              <a:t>)   - </a:t>
            </a:r>
            <a:r>
              <a:rPr lang="he-IL" dirty="0"/>
              <a:t>בכל תהליך חיים - מה שמבקש לנוע הלאה, לעשות צעד קדימה, אבל עדיין לא יודע איך, עדיין לא מנוסח. </a:t>
            </a:r>
            <a:endParaRPr lang="en-US" dirty="0"/>
          </a:p>
          <a:p>
            <a:r>
              <a:rPr lang="he-IL" b="1" dirty="0"/>
              <a:t>מה שמופיע  (</a:t>
            </a:r>
            <a:r>
              <a:rPr lang="en-US" b="1" dirty="0"/>
              <a:t>occurring</a:t>
            </a:r>
            <a:r>
              <a:rPr lang="he-IL" b="1" dirty="0"/>
              <a:t>)   - </a:t>
            </a:r>
            <a:r>
              <a:rPr lang="he-IL" dirty="0"/>
              <a:t>מה שמופיע כרגע</a:t>
            </a:r>
          </a:p>
          <a:p>
            <a:r>
              <a:rPr lang="he-IL" b="1" dirty="0"/>
              <a:t>נשיאה קדימה (</a:t>
            </a:r>
            <a:r>
              <a:rPr lang="en-US" b="1" dirty="0"/>
              <a:t>carrying forward</a:t>
            </a:r>
            <a:r>
              <a:rPr lang="he-IL" b="1" dirty="0"/>
              <a:t>) - </a:t>
            </a:r>
            <a:r>
              <a:rPr lang="he-IL" dirty="0"/>
              <a:t>כל מהלך של הגוף החי, כמו שאיפה ונשיפה, או תהליך אינטלקטואלי, שואף</a:t>
            </a:r>
            <a:r>
              <a:rPr lang="en-US" dirty="0"/>
              <a:t> </a:t>
            </a:r>
            <a:r>
              <a:rPr lang="he-IL" dirty="0"/>
              <a:t>אל הצעד הבא שלו</a:t>
            </a:r>
            <a:r>
              <a:rPr lang="en-US" dirty="0"/>
              <a:t>.</a:t>
            </a:r>
            <a:r>
              <a:rPr lang="he-IL" dirty="0"/>
              <a:t> נשיאה קדימה היא אל הצעד הבא.</a:t>
            </a:r>
            <a:endParaRPr lang="en-US" dirty="0"/>
          </a:p>
          <a:p>
            <a:endParaRPr lang="en-US" dirty="0"/>
          </a:p>
        </p:txBody>
      </p:sp>
    </p:spTree>
    <p:extLst>
      <p:ext uri="{BB962C8B-B14F-4D97-AF65-F5344CB8AC3E}">
        <p14:creationId xmlns:p14="http://schemas.microsoft.com/office/powerpoint/2010/main" val="26479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000" b="1" kern="1200">
                <a:solidFill>
                  <a:schemeClr val="tx2"/>
                </a:solidFill>
                <a:latin typeface="+mj-lt"/>
                <a:ea typeface="+mj-ea"/>
                <a:cs typeface="+mj-cs"/>
              </a:defRPr>
            </a:lvl1pPr>
          </a:lstStyle>
          <a:p>
            <a:r>
              <a:rPr lang="he-IL" smtClean="0"/>
              <a:t>דוגמה 1: רעב</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64" y="1499197"/>
            <a:ext cx="9473306" cy="4637716"/>
          </a:xfrm>
          <a:prstGeom prst="rect">
            <a:avLst/>
          </a:prstGeom>
        </p:spPr>
      </p:pic>
    </p:spTree>
    <p:extLst>
      <p:ext uri="{BB962C8B-B14F-4D97-AF65-F5344CB8AC3E}">
        <p14:creationId xmlns:p14="http://schemas.microsoft.com/office/powerpoint/2010/main" val="2203637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921327" y="393267"/>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000" b="1" kern="1200">
                <a:solidFill>
                  <a:schemeClr val="tx2"/>
                </a:solidFill>
                <a:latin typeface="+mj-lt"/>
                <a:ea typeface="+mj-ea"/>
                <a:cs typeface="+mj-cs"/>
              </a:defRPr>
            </a:lvl1pPr>
          </a:lstStyle>
          <a:p>
            <a:r>
              <a:rPr lang="he-IL" dirty="0" smtClean="0"/>
              <a:t>דוגמה 2: רעב רגשי</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018" y="1434435"/>
            <a:ext cx="7610764" cy="4971732"/>
          </a:xfrm>
          <a:prstGeom prst="rect">
            <a:avLst/>
          </a:prstGeom>
        </p:spPr>
      </p:pic>
    </p:spTree>
    <p:extLst>
      <p:ext uri="{BB962C8B-B14F-4D97-AF65-F5344CB8AC3E}">
        <p14:creationId xmlns:p14="http://schemas.microsoft.com/office/powerpoint/2010/main" val="3906723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000" b="1" kern="1200">
                <a:solidFill>
                  <a:schemeClr val="tx2"/>
                </a:solidFill>
                <a:latin typeface="+mj-lt"/>
                <a:ea typeface="+mj-ea"/>
                <a:cs typeface="+mj-cs"/>
              </a:defRPr>
            </a:lvl1pPr>
          </a:lstStyle>
          <a:p>
            <a:r>
              <a:rPr lang="he-IL" smtClean="0"/>
              <a:t>דוגמה 3: דיבור</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236" y="1367310"/>
            <a:ext cx="7991764" cy="5028966"/>
          </a:xfrm>
          <a:prstGeom prst="rect">
            <a:avLst/>
          </a:prstGeom>
        </p:spPr>
      </p:pic>
    </p:spTree>
    <p:extLst>
      <p:ext uri="{BB962C8B-B14F-4D97-AF65-F5344CB8AC3E}">
        <p14:creationId xmlns:p14="http://schemas.microsoft.com/office/powerpoint/2010/main" val="3906723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28600"/>
            <a:ext cx="10972800" cy="1143000"/>
          </a:xfrm>
        </p:spPr>
        <p:txBody>
          <a:bodyPr anchor="ctr" anchorCtr="0"/>
          <a:lstStyle/>
          <a:p>
            <a:r>
              <a:rPr lang="he-IL" b="1" dirty="0" smtClean="0"/>
              <a:t>דוגמה 4: אמנות</a:t>
            </a:r>
            <a:endParaRPr lang="en-US" b="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1927" y="1054557"/>
            <a:ext cx="8061577" cy="5374385"/>
          </a:xfrm>
        </p:spPr>
      </p:pic>
    </p:spTree>
    <p:extLst>
      <p:ext uri="{BB962C8B-B14F-4D97-AF65-F5344CB8AC3E}">
        <p14:creationId xmlns:p14="http://schemas.microsoft.com/office/powerpoint/2010/main" val="3906723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3054"/>
            <a:ext cx="10515600" cy="874952"/>
          </a:xfrm>
        </p:spPr>
        <p:txBody>
          <a:bodyPr>
            <a:noAutofit/>
          </a:bodyPr>
          <a:lstStyle/>
          <a:p>
            <a:r>
              <a:rPr lang="he-IL" sz="2400" dirty="0">
                <a:solidFill>
                  <a:schemeClr val="accent6">
                    <a:lumMod val="50000"/>
                  </a:schemeClr>
                </a:solidFill>
              </a:rPr>
              <a:t>ציירו על דף קו חופשי, קשקוש פשוט. </a:t>
            </a:r>
            <a:r>
              <a:rPr lang="he-IL" sz="2400" dirty="0" smtClean="0">
                <a:solidFill>
                  <a:schemeClr val="accent6">
                    <a:lumMod val="50000"/>
                  </a:schemeClr>
                </a:solidFill>
              </a:rPr>
              <a:t/>
            </a:r>
            <a:br>
              <a:rPr lang="he-IL" sz="2400" dirty="0" smtClean="0">
                <a:solidFill>
                  <a:schemeClr val="accent6">
                    <a:lumMod val="50000"/>
                  </a:schemeClr>
                </a:solidFill>
              </a:rPr>
            </a:br>
            <a:r>
              <a:rPr lang="he-IL" sz="2400" dirty="0" smtClean="0">
                <a:solidFill>
                  <a:schemeClr val="accent6">
                    <a:lumMod val="50000"/>
                  </a:schemeClr>
                </a:solidFill>
              </a:rPr>
              <a:t>כעת</a:t>
            </a:r>
            <a:r>
              <a:rPr lang="he-IL" sz="2400" dirty="0">
                <a:solidFill>
                  <a:schemeClr val="accent6">
                    <a:lumMod val="50000"/>
                  </a:schemeClr>
                </a:solidFill>
              </a:rPr>
              <a:t>, התבוננו בדף ונסו להרגיש איך צריך להיות המשך הציור. </a:t>
            </a:r>
            <a:r>
              <a:rPr lang="he-IL" sz="2400" dirty="0" smtClean="0">
                <a:solidFill>
                  <a:schemeClr val="accent6">
                    <a:lumMod val="50000"/>
                  </a:schemeClr>
                </a:solidFill>
              </a:rPr>
              <a:t/>
            </a:r>
            <a:br>
              <a:rPr lang="he-IL" sz="2400" dirty="0" smtClean="0">
                <a:solidFill>
                  <a:schemeClr val="accent6">
                    <a:lumMod val="50000"/>
                  </a:schemeClr>
                </a:solidFill>
              </a:rPr>
            </a:br>
            <a:r>
              <a:rPr lang="he-IL" sz="2400" dirty="0" smtClean="0">
                <a:solidFill>
                  <a:schemeClr val="accent6">
                    <a:lumMod val="50000"/>
                  </a:schemeClr>
                </a:solidFill>
              </a:rPr>
              <a:t>אל </a:t>
            </a:r>
            <a:r>
              <a:rPr lang="he-IL" sz="2400" dirty="0">
                <a:solidFill>
                  <a:schemeClr val="accent6">
                    <a:lumMod val="50000"/>
                  </a:schemeClr>
                </a:solidFill>
              </a:rPr>
              <a:t>תוסיפו קווים באופן אוטומטי, אלא נסו להרגיש את השאיפה להמשך. </a:t>
            </a:r>
            <a:r>
              <a:rPr lang="he-IL" sz="2400" dirty="0" smtClean="0">
                <a:solidFill>
                  <a:schemeClr val="accent6">
                    <a:lumMod val="50000"/>
                  </a:schemeClr>
                </a:solidFill>
              </a:rPr>
              <a:t/>
            </a:r>
            <a:br>
              <a:rPr lang="he-IL" sz="2400" dirty="0" smtClean="0">
                <a:solidFill>
                  <a:schemeClr val="accent6">
                    <a:lumMod val="50000"/>
                  </a:schemeClr>
                </a:solidFill>
              </a:rPr>
            </a:br>
            <a:r>
              <a:rPr lang="he-IL" sz="2400" dirty="0" smtClean="0">
                <a:solidFill>
                  <a:schemeClr val="accent6">
                    <a:lumMod val="50000"/>
                  </a:schemeClr>
                </a:solidFill>
              </a:rPr>
              <a:t>ציירו </a:t>
            </a:r>
            <a:r>
              <a:rPr lang="he-IL" sz="2400" dirty="0">
                <a:solidFill>
                  <a:schemeClr val="accent6">
                    <a:lumMod val="50000"/>
                  </a:schemeClr>
                </a:solidFill>
              </a:rPr>
              <a:t>את ההמשך, </a:t>
            </a:r>
            <a:r>
              <a:rPr lang="he-IL" sz="2400" dirty="0" err="1">
                <a:solidFill>
                  <a:schemeClr val="accent6">
                    <a:lumMod val="50000"/>
                  </a:schemeClr>
                </a:solidFill>
              </a:rPr>
              <a:t>ועיצרו</a:t>
            </a:r>
            <a:r>
              <a:rPr lang="he-IL" sz="2400" dirty="0">
                <a:solidFill>
                  <a:schemeClr val="accent6">
                    <a:lumMod val="50000"/>
                  </a:schemeClr>
                </a:solidFill>
              </a:rPr>
              <a:t> שוב. </a:t>
            </a:r>
            <a:r>
              <a:rPr lang="he-IL" sz="2400" dirty="0" smtClean="0">
                <a:solidFill>
                  <a:schemeClr val="accent6">
                    <a:lumMod val="50000"/>
                  </a:schemeClr>
                </a:solidFill>
              </a:rPr>
              <a:t>הרגישו </a:t>
            </a:r>
            <a:r>
              <a:rPr lang="he-IL" sz="2400" dirty="0">
                <a:solidFill>
                  <a:schemeClr val="accent6">
                    <a:lumMod val="50000"/>
                  </a:schemeClr>
                </a:solidFill>
              </a:rPr>
              <a:t>את השאיפה להמשך. </a:t>
            </a:r>
            <a:r>
              <a:rPr lang="he-IL" sz="2400" dirty="0" smtClean="0">
                <a:solidFill>
                  <a:schemeClr val="accent6">
                    <a:lumMod val="50000"/>
                  </a:schemeClr>
                </a:solidFill>
              </a:rPr>
              <a:t/>
            </a:r>
            <a:br>
              <a:rPr lang="he-IL" sz="2400" dirty="0" smtClean="0">
                <a:solidFill>
                  <a:schemeClr val="accent6">
                    <a:lumMod val="50000"/>
                  </a:schemeClr>
                </a:solidFill>
              </a:rPr>
            </a:br>
            <a:r>
              <a:rPr lang="he-IL" sz="2400" dirty="0" smtClean="0">
                <a:solidFill>
                  <a:schemeClr val="accent6">
                    <a:lumMod val="50000"/>
                  </a:schemeClr>
                </a:solidFill>
              </a:rPr>
              <a:t>עשו </a:t>
            </a:r>
            <a:r>
              <a:rPr lang="he-IL" sz="2400" dirty="0">
                <a:solidFill>
                  <a:schemeClr val="accent6">
                    <a:lumMod val="50000"/>
                  </a:schemeClr>
                </a:solidFill>
              </a:rPr>
              <a:t>זאת 2-3 פעמים.  </a:t>
            </a:r>
            <a:endParaRPr lang="en-US" sz="2400" dirty="0">
              <a:solidFill>
                <a:schemeClr val="accent6">
                  <a:lumMod val="50000"/>
                </a:schemeClr>
              </a:solidFill>
            </a:endParaRPr>
          </a:p>
        </p:txBody>
      </p:sp>
      <p:sp>
        <p:nvSpPr>
          <p:cNvPr id="4" name="Freeform 3"/>
          <p:cNvSpPr/>
          <p:nvPr/>
        </p:nvSpPr>
        <p:spPr>
          <a:xfrm>
            <a:off x="2540000" y="2152074"/>
            <a:ext cx="7472218" cy="3777672"/>
          </a:xfrm>
          <a:custGeom>
            <a:avLst/>
            <a:gdLst>
              <a:gd name="connsiteX0" fmla="*/ 0 w 3437226"/>
              <a:gd name="connsiteY0" fmla="*/ 1251887 h 2419013"/>
              <a:gd name="connsiteX1" fmla="*/ 1099128 w 3437226"/>
              <a:gd name="connsiteY1" fmla="*/ 14215 h 2419013"/>
              <a:gd name="connsiteX2" fmla="*/ 2281382 w 3437226"/>
              <a:gd name="connsiteY2" fmla="*/ 1981560 h 2419013"/>
              <a:gd name="connsiteX3" fmla="*/ 3408219 w 3437226"/>
              <a:gd name="connsiteY3" fmla="*/ 2341778 h 2419013"/>
              <a:gd name="connsiteX4" fmla="*/ 1043709 w 3437226"/>
              <a:gd name="connsiteY4" fmla="*/ 873197 h 241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226" h="2419013">
                <a:moveTo>
                  <a:pt x="0" y="1251887"/>
                </a:moveTo>
                <a:cubicBezTo>
                  <a:pt x="359449" y="572245"/>
                  <a:pt x="718898" y="-107397"/>
                  <a:pt x="1099128" y="14215"/>
                </a:cubicBezTo>
                <a:cubicBezTo>
                  <a:pt x="1479358" y="135827"/>
                  <a:pt x="1896534" y="1593633"/>
                  <a:pt x="2281382" y="1981560"/>
                </a:cubicBezTo>
                <a:cubicBezTo>
                  <a:pt x="2666231" y="2369487"/>
                  <a:pt x="3614498" y="2526505"/>
                  <a:pt x="3408219" y="2341778"/>
                </a:cubicBezTo>
                <a:cubicBezTo>
                  <a:pt x="3201940" y="2157051"/>
                  <a:pt x="2122824" y="1515124"/>
                  <a:pt x="1043709" y="87319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408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איך זה בלמידה?</a:t>
            </a:r>
            <a:endParaRPr lang="en-US" dirty="0"/>
          </a:p>
        </p:txBody>
      </p:sp>
      <p:sp>
        <p:nvSpPr>
          <p:cNvPr id="3" name="Content Placeholder 2"/>
          <p:cNvSpPr>
            <a:spLocks noGrp="1"/>
          </p:cNvSpPr>
          <p:nvPr>
            <p:ph idx="1"/>
          </p:nvPr>
        </p:nvSpPr>
        <p:spPr>
          <a:xfrm>
            <a:off x="810491" y="2123466"/>
            <a:ext cx="10515600" cy="4850748"/>
          </a:xfrm>
        </p:spPr>
        <p:txBody>
          <a:bodyPr>
            <a:normAutofit/>
          </a:bodyPr>
          <a:lstStyle/>
          <a:p>
            <a:r>
              <a:rPr lang="he-IL" dirty="0" smtClean="0"/>
              <a:t>יש שאיפה למשהו, שאנחנו לא באמת יודעים מהו...לפעמים השאיפה מובלעת, לא מנוסחת...</a:t>
            </a:r>
          </a:p>
          <a:p>
            <a:r>
              <a:rPr lang="he-IL" dirty="0" smtClean="0"/>
              <a:t>מגיע משהו מהסביבה...</a:t>
            </a:r>
          </a:p>
          <a:p>
            <a:r>
              <a:rPr lang="he-IL" dirty="0" smtClean="0"/>
              <a:t>שנושא אותנו קדימה, שמאפשר לנו לעשות את הצעד הבא...</a:t>
            </a:r>
          </a:p>
          <a:p>
            <a:r>
              <a:rPr lang="he-IL" dirty="0" smtClean="0"/>
              <a:t>(או שמגיעים דברים מהסביבה שמשאירים אותנו עדיין בשאיפה...)</a:t>
            </a:r>
          </a:p>
          <a:p>
            <a:endParaRPr lang="he-IL" dirty="0" smtClean="0"/>
          </a:p>
          <a:p>
            <a:endParaRPr lang="en-US" dirty="0"/>
          </a:p>
        </p:txBody>
      </p:sp>
      <p:sp>
        <p:nvSpPr>
          <p:cNvPr id="4" name="TextBox 3"/>
          <p:cNvSpPr txBox="1"/>
          <p:nvPr/>
        </p:nvSpPr>
        <p:spPr>
          <a:xfrm>
            <a:off x="1930400" y="1219200"/>
            <a:ext cx="9513455" cy="1384995"/>
          </a:xfrm>
          <a:prstGeom prst="rect">
            <a:avLst/>
          </a:prstGeom>
          <a:noFill/>
        </p:spPr>
        <p:txBody>
          <a:bodyPr wrap="square" rtlCol="0">
            <a:spAutoFit/>
          </a:bodyPr>
          <a:lstStyle/>
          <a:p>
            <a:pPr algn="r" rtl="1"/>
            <a:r>
              <a:rPr lang="he-IL" sz="2800" b="1">
                <a:solidFill>
                  <a:schemeClr val="accent6">
                    <a:lumMod val="50000"/>
                  </a:schemeClr>
                </a:solidFill>
              </a:rPr>
              <a:t>איך הרעיון הזה של "שאיפה-נשיאה קדימה" מתממש בשדה הלמידה? </a:t>
            </a:r>
            <a:r>
              <a:rPr lang="he-IL" sz="2800" b="1" dirty="0">
                <a:solidFill>
                  <a:schemeClr val="accent6">
                    <a:lumMod val="50000"/>
                  </a:schemeClr>
                </a:solidFill>
              </a:rPr>
              <a:t>תנו דוגמה אחת.</a:t>
            </a:r>
          </a:p>
          <a:p>
            <a:pPr algn="r" rtl="1"/>
            <a:endParaRPr lang="en-US" sz="2800" dirty="0"/>
          </a:p>
        </p:txBody>
      </p:sp>
    </p:spTree>
    <p:extLst>
      <p:ext uri="{BB962C8B-B14F-4D97-AF65-F5344CB8AC3E}">
        <p14:creationId xmlns:p14="http://schemas.microsoft.com/office/powerpoint/2010/main" val="13317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rit-parnafes-template-2">
  <a:themeElements>
    <a:clrScheme name="Custom 2">
      <a:dk1>
        <a:srgbClr val="161F28"/>
      </a:dk1>
      <a:lt1>
        <a:sysClr val="window" lastClr="FFFFFF"/>
      </a:lt1>
      <a:dk2>
        <a:srgbClr val="1CA084"/>
      </a:dk2>
      <a:lt2>
        <a:srgbClr val="CBE2C1"/>
      </a:lt2>
      <a:accent1>
        <a:srgbClr val="72BF97"/>
      </a:accent1>
      <a:accent2>
        <a:srgbClr val="B690C2"/>
      </a:accent2>
      <a:accent3>
        <a:srgbClr val="7F3A8E"/>
      </a:accent3>
      <a:accent4>
        <a:srgbClr val="F1E570"/>
      </a:accent4>
      <a:accent5>
        <a:srgbClr val="2D3E51"/>
      </a:accent5>
      <a:accent6>
        <a:srgbClr val="4BB2D7"/>
      </a:accent6>
      <a:hlink>
        <a:srgbClr val="B3D6D6"/>
      </a:hlink>
      <a:folHlink>
        <a:srgbClr val="0070C0"/>
      </a:folHlink>
    </a:clrScheme>
    <a:fontScheme name="Orit Parnafes">
      <a:majorFont>
        <a:latin typeface="Open Sans"/>
        <a:ea typeface=""/>
        <a:cs typeface="Open Sans Hebrew"/>
      </a:majorFont>
      <a:minorFont>
        <a:latin typeface="Open Sans"/>
        <a:ea typeface=""/>
        <a:cs typeface="Open Sans Hebr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rit-parnafes-template-2" id="{CDAFDA4B-EAE1-4DDD-BE12-0089897E8999}" vid="{61146E07-6BD4-49EF-A0E3-F00F2E8D91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orit-parnafes-template-2</Template>
  <TotalTime>21255</TotalTime>
  <Words>398</Words>
  <Application>Microsoft Office PowerPoint</Application>
  <PresentationFormat>Custom</PresentationFormat>
  <Paragraphs>51</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orit-parnafes-template-2</vt:lpstr>
      <vt:lpstr>PowerPoint Presentation</vt:lpstr>
      <vt:lpstr>פרופ' יוג'ין ג'נדלין (1926-2017) Eugene Gendlin</vt:lpstr>
      <vt:lpstr>צעד קדימה מתנועת החיים (רעיון ראשון)</vt:lpstr>
      <vt:lpstr>PowerPoint Presentation</vt:lpstr>
      <vt:lpstr>PowerPoint Presentation</vt:lpstr>
      <vt:lpstr>PowerPoint Presentation</vt:lpstr>
      <vt:lpstr>דוגמה 4: אמנות</vt:lpstr>
      <vt:lpstr>ציירו על דף קו חופשי, קשקוש פשוט.  כעת, התבוננו בדף ונסו להרגיש איך צריך להיות המשך הציור.  אל תוסיפו קווים באופן אוטומטי, אלא נסו להרגיש את השאיפה להמשך.  ציירו את ההמשך, ועיצרו שוב. הרגישו את השאיפה להמשך.  עשו זאת 2-3 פעמים.  </vt:lpstr>
      <vt:lpstr>איך זה בלמידה?</vt:lpstr>
      <vt:lpstr>הצעד הבא בלמידה - תרגול</vt:lpstr>
      <vt:lpstr>ליווי תהליכי למידה</vt:lpstr>
      <vt:lpstr>הצעד הבא בלמידה - פעילות לימודית על משולשים</vt:lpstr>
      <vt:lpstr>הצעד הבא בלמידה – פעילויות לימודיות על אנרגיה</vt:lpstr>
      <vt:lpstr>חוויה – חשיבה משותפת</vt:lpstr>
      <vt:lpstr>רעיונות נוספים</vt:lpstr>
      <vt:lpstr>תודה על ההשתתפות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למידה מתוך תנועת החיים  מבט על למידה דרך הפילוסופיה של ג'נדלין</dc:title>
  <dc:creator>orit</dc:creator>
  <cp:lastModifiedBy>orit</cp:lastModifiedBy>
  <cp:revision>36</cp:revision>
  <dcterms:created xsi:type="dcterms:W3CDTF">2020-03-16T13:47:46Z</dcterms:created>
  <dcterms:modified xsi:type="dcterms:W3CDTF">2020-04-07T06:30:43Z</dcterms:modified>
</cp:coreProperties>
</file>